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4v" ContentType="video/unknown"/>
  <Default Extension="mp4" ContentType="video/unknown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2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1" r:id="rId1"/>
  </p:sldMasterIdLst>
  <p:notesMasterIdLst>
    <p:notesMasterId r:id="rId59"/>
  </p:notesMasterIdLst>
  <p:handoutMasterIdLst>
    <p:handoutMasterId r:id="rId60"/>
  </p:handoutMasterIdLst>
  <p:sldIdLst>
    <p:sldId id="318" r:id="rId2"/>
    <p:sldId id="394" r:id="rId3"/>
    <p:sldId id="383" r:id="rId4"/>
    <p:sldId id="356" r:id="rId5"/>
    <p:sldId id="360" r:id="rId6"/>
    <p:sldId id="401" r:id="rId7"/>
    <p:sldId id="361" r:id="rId8"/>
    <p:sldId id="402" r:id="rId9"/>
    <p:sldId id="370" r:id="rId10"/>
    <p:sldId id="403" r:id="rId11"/>
    <p:sldId id="404" r:id="rId12"/>
    <p:sldId id="405" r:id="rId13"/>
    <p:sldId id="406" r:id="rId14"/>
    <p:sldId id="407" r:id="rId15"/>
    <p:sldId id="367" r:id="rId16"/>
    <p:sldId id="408" r:id="rId17"/>
    <p:sldId id="409" r:id="rId18"/>
    <p:sldId id="410" r:id="rId19"/>
    <p:sldId id="400" r:id="rId20"/>
    <p:sldId id="379" r:id="rId21"/>
    <p:sldId id="411" r:id="rId22"/>
    <p:sldId id="413" r:id="rId23"/>
    <p:sldId id="414" r:id="rId24"/>
    <p:sldId id="415" r:id="rId25"/>
    <p:sldId id="416" r:id="rId26"/>
    <p:sldId id="382" r:id="rId27"/>
    <p:sldId id="376" r:id="rId28"/>
    <p:sldId id="417" r:id="rId29"/>
    <p:sldId id="377" r:id="rId30"/>
    <p:sldId id="378" r:id="rId31"/>
    <p:sldId id="384" r:id="rId32"/>
    <p:sldId id="385" r:id="rId33"/>
    <p:sldId id="366" r:id="rId34"/>
    <p:sldId id="368" r:id="rId35"/>
    <p:sldId id="395" r:id="rId36"/>
    <p:sldId id="396" r:id="rId37"/>
    <p:sldId id="397" r:id="rId38"/>
    <p:sldId id="398" r:id="rId39"/>
    <p:sldId id="399" r:id="rId40"/>
    <p:sldId id="389" r:id="rId41"/>
    <p:sldId id="336" r:id="rId42"/>
    <p:sldId id="418" r:id="rId43"/>
    <p:sldId id="388" r:id="rId44"/>
    <p:sldId id="337" r:id="rId45"/>
    <p:sldId id="338" r:id="rId46"/>
    <p:sldId id="341" r:id="rId47"/>
    <p:sldId id="387" r:id="rId48"/>
    <p:sldId id="343" r:id="rId49"/>
    <p:sldId id="344" r:id="rId50"/>
    <p:sldId id="419" r:id="rId51"/>
    <p:sldId id="369" r:id="rId52"/>
    <p:sldId id="345" r:id="rId53"/>
    <p:sldId id="346" r:id="rId54"/>
    <p:sldId id="347" r:id="rId55"/>
    <p:sldId id="348" r:id="rId56"/>
    <p:sldId id="349" r:id="rId57"/>
    <p:sldId id="350" r:id="rId58"/>
  </p:sldIdLst>
  <p:sldSz cx="12192000" cy="6858000"/>
  <p:notesSz cx="7315200" cy="9601200"/>
  <p:custDataLst>
    <p:tags r:id="rId6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18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37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56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75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5943" algn="l" defTabSz="91437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131" algn="l" defTabSz="91437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320" algn="l" defTabSz="91437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509" algn="l" defTabSz="91437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 frameSlides="1"/>
  <p:clrMru>
    <a:srgbClr val="FF9999"/>
    <a:srgbClr val="99CCFF"/>
    <a:srgbClr val="FF3300"/>
    <a:srgbClr val="33CC33"/>
    <a:srgbClr val="3333FF"/>
    <a:srgbClr val="FFFF00"/>
    <a:srgbClr val="CC00CC"/>
    <a:srgbClr val="FFCC00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73" autoAdjust="0"/>
    <p:restoredTop sz="94618" autoAdjust="0"/>
  </p:normalViewPr>
  <p:slideViewPr>
    <p:cSldViewPr>
      <p:cViewPr varScale="1">
        <p:scale>
          <a:sx n="113" d="100"/>
          <a:sy n="113" d="100"/>
        </p:scale>
        <p:origin x="-96" y="-12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handoutMaster" Target="handoutMasters/handoutMaster1.xml"/><Relationship Id="rId61" Type="http://schemas.openxmlformats.org/officeDocument/2006/relationships/printerSettings" Target="printerSettings/printerSettings1.bin"/><Relationship Id="rId62" Type="http://schemas.openxmlformats.org/officeDocument/2006/relationships/tags" Target="tags/tag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1774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4" rIns="96506" bIns="48254" numCol="1" anchor="t" anchorCtr="0" compatLnSpc="1">
            <a:prstTxWarp prst="textNoShape">
              <a:avLst/>
            </a:prstTxWarp>
          </a:bodyPr>
          <a:lstStyle>
            <a:lvl1pPr defTabSz="96524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4" rIns="96506" bIns="48254" numCol="1" anchor="t" anchorCtr="0" compatLnSpc="1">
            <a:prstTxWarp prst="textNoShape">
              <a:avLst/>
            </a:prstTxWarp>
          </a:bodyPr>
          <a:lstStyle>
            <a:lvl1pPr algn="r" defTabSz="96524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172"/>
            <a:ext cx="3171774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4" rIns="96506" bIns="48254" numCol="1" anchor="b" anchorCtr="0" compatLnSpc="1">
            <a:prstTxWarp prst="textNoShape">
              <a:avLst/>
            </a:prstTxWarp>
          </a:bodyPr>
          <a:lstStyle>
            <a:lvl1pPr defTabSz="96524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4" rIns="96506" bIns="48254" numCol="1" anchor="b" anchorCtr="0" compatLnSpc="1">
            <a:prstTxWarp prst="textNoShape">
              <a:avLst/>
            </a:prstTxWarp>
          </a:bodyPr>
          <a:lstStyle>
            <a:lvl1pPr algn="r" defTabSz="965241">
              <a:defRPr sz="1300"/>
            </a:lvl1pPr>
          </a:lstStyle>
          <a:p>
            <a:pPr>
              <a:defRPr/>
            </a:pPr>
            <a:fld id="{89F97694-6472-446A-BE5B-F133C71BC9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645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1774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4" rIns="96506" bIns="48254" numCol="1" anchor="t" anchorCtr="0" compatLnSpc="1">
            <a:prstTxWarp prst="textNoShape">
              <a:avLst/>
            </a:prstTxWarp>
          </a:bodyPr>
          <a:lstStyle>
            <a:lvl1pPr defTabSz="96524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4" rIns="96506" bIns="48254" numCol="1" anchor="t" anchorCtr="0" compatLnSpc="1">
            <a:prstTxWarp prst="textNoShape">
              <a:avLst/>
            </a:prstTxWarp>
          </a:bodyPr>
          <a:lstStyle>
            <a:lvl1pPr algn="r" defTabSz="96524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8788" y="720725"/>
            <a:ext cx="6397625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194" y="4560086"/>
            <a:ext cx="5852814" cy="4320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4" rIns="96506" bIns="482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0172"/>
            <a:ext cx="3171774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4" rIns="96506" bIns="48254" numCol="1" anchor="b" anchorCtr="0" compatLnSpc="1">
            <a:prstTxWarp prst="textNoShape">
              <a:avLst/>
            </a:prstTxWarp>
          </a:bodyPr>
          <a:lstStyle>
            <a:lvl1pPr defTabSz="96524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4" rIns="96506" bIns="48254" numCol="1" anchor="b" anchorCtr="0" compatLnSpc="1">
            <a:prstTxWarp prst="textNoShape">
              <a:avLst/>
            </a:prstTxWarp>
          </a:bodyPr>
          <a:lstStyle>
            <a:lvl1pPr algn="r" defTabSz="965241">
              <a:defRPr sz="1300"/>
            </a:lvl1pPr>
          </a:lstStyle>
          <a:p>
            <a:pPr>
              <a:defRPr/>
            </a:pPr>
            <a:fld id="{59C69F30-6CED-4CAB-8FA0-AD51C6EBDC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8849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18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37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56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75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Please retain proper</a:t>
            </a:r>
            <a:r>
              <a:rPr lang="en-US" baseline="0" dirty="0" smtClean="0"/>
              <a:t> attribution, including the reference to </a:t>
            </a:r>
            <a:r>
              <a:rPr lang="en-US" baseline="0" dirty="0" err="1" smtClean="0"/>
              <a:t>ai.berkeley.edu</a:t>
            </a:r>
            <a:r>
              <a:rPr lang="en-US" baseline="0" dirty="0" smtClean="0"/>
              <a:t>.  Thanks!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C69F30-6CED-4CAB-8FA0-AD51C6EBDC9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464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656F66B7-41CE-4EBF-86E6-AA9BF1DCA3B5}" type="slidenum">
              <a:rPr lang="en-US" smtClean="0"/>
              <a:pPr defTabSz="965200"/>
              <a:t>51</a:t>
            </a:fld>
            <a:endParaRPr lang="en-US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397625" cy="3598863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E919626C-E1E2-4DF5-8AA6-BC3142058A96}" type="slidenum">
              <a:rPr lang="en-US" smtClean="0"/>
              <a:pPr defTabSz="965200"/>
              <a:t>52</a:t>
            </a:fld>
            <a:endParaRPr lang="en-US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397625" cy="3598863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4" y="4560086"/>
            <a:ext cx="5365352" cy="4320317"/>
          </a:xfrm>
          <a:noFill/>
          <a:ln/>
        </p:spPr>
        <p:txBody>
          <a:bodyPr lIns="94743" tIns="47371" rIns="94743" bIns="47371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Arial" pitchFamily="34" charset="0"/>
                <a:ea typeface="ＭＳ Ｐゴシック" pitchFamily="34" charset="-128"/>
              </a:rPr>
              <a:t>Dan has a demo 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7667B323-39B3-46A3-8C57-54962289A667}" type="slidenum">
              <a:rPr lang="en-US" sz="1300"/>
              <a:pPr eaLnBrk="1" hangingPunct="1"/>
              <a:t>30</a:t>
            </a:fld>
            <a:endParaRPr lang="en-US" sz="13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C883C370-8390-41AD-BA80-5C9B158C9E87}" type="slidenum">
              <a:rPr lang="en-US" smtClean="0"/>
              <a:pPr defTabSz="965200"/>
              <a:t>41</a:t>
            </a:fld>
            <a:endParaRPr lang="en-US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397625" cy="3598863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C883C370-8390-41AD-BA80-5C9B158C9E87}" type="slidenum">
              <a:rPr lang="en-US" smtClean="0"/>
              <a:pPr defTabSz="965200"/>
              <a:t>43</a:t>
            </a:fld>
            <a:endParaRPr lang="en-US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397625" cy="3598863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40A1C2C8-15C6-4D9D-95EF-6C95F8377B20}" type="slidenum">
              <a:rPr lang="en-US" smtClean="0"/>
              <a:pPr defTabSz="965200"/>
              <a:t>45</a:t>
            </a:fld>
            <a:endParaRPr lang="en-US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397625" cy="3598863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4" y="4560086"/>
            <a:ext cx="5365352" cy="4320317"/>
          </a:xfrm>
          <a:noFill/>
          <a:ln/>
        </p:spPr>
        <p:txBody>
          <a:bodyPr lIns="94743" tIns="47371" rIns="94743" bIns="47371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F6CF24C4-2EDB-40FF-94DD-46A062D6320A}" type="slidenum">
              <a:rPr lang="en-US" smtClean="0"/>
              <a:pPr defTabSz="965200"/>
              <a:t>46</a:t>
            </a:fld>
            <a:endParaRPr lang="en-US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397625" cy="3598863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0D6171-1F2D-46BB-A1A5-14E14E2FDAA3}" type="slidenum">
              <a:rPr lang="en-US" smtClean="0">
                <a:latin typeface="Arial" pitchFamily="34" charset="0"/>
              </a:rPr>
              <a:pPr/>
              <a:t>47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397625" cy="3598863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65691554-F29A-4ED5-B56D-AB9A20DEF92B}" type="slidenum">
              <a:rPr lang="en-US" smtClean="0"/>
              <a:pPr defTabSz="965200"/>
              <a:t>48</a:t>
            </a:fld>
            <a:endParaRPr lang="en-US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397625" cy="3598863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A9BF25A6-EE87-4EAF-8BF9-14CF5991EA42}" type="slidenum">
              <a:rPr lang="en-US" smtClean="0"/>
              <a:pPr defTabSz="965200"/>
              <a:t>49</a:t>
            </a:fld>
            <a:endParaRPr lang="en-U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397625" cy="3598863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80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053BDD-7DB4-4FE6-B7BE-096ACE1CEC1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E36BC-58BB-4D53-BE3D-CAFE603330C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9A6983-D404-4630-AE92-91158E4DE9F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"/>
            <a:ext cx="8229600" cy="6126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1ACCF-DD5B-4B8F-9942-6180BB154E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CA83B-42AC-4C02-ADA8-40CD500B8D9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67" indent="0">
              <a:buNone/>
              <a:defRPr sz="1900"/>
            </a:lvl2pPr>
            <a:lvl3pPr marL="914332" indent="0">
              <a:buNone/>
              <a:defRPr sz="1600"/>
            </a:lvl3pPr>
            <a:lvl4pPr marL="1371498" indent="0">
              <a:buNone/>
              <a:defRPr sz="1500"/>
            </a:lvl4pPr>
            <a:lvl5pPr marL="1828664" indent="0">
              <a:buNone/>
              <a:defRPr sz="1500"/>
            </a:lvl5pPr>
            <a:lvl6pPr marL="2285830" indent="0">
              <a:buNone/>
              <a:defRPr sz="1500"/>
            </a:lvl6pPr>
            <a:lvl7pPr marL="2742994" indent="0">
              <a:buNone/>
              <a:defRPr sz="1500"/>
            </a:lvl7pPr>
            <a:lvl8pPr marL="3200160" indent="0">
              <a:buNone/>
              <a:defRPr sz="1500"/>
            </a:lvl8pPr>
            <a:lvl9pPr marL="3657327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E09949-8294-417B-8CEF-7919E25A3DA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B4F473-2930-4E27-9DE6-3CB8EA8A50E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77489-1089-46B0-876A-68AC4A6FB9C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7FAD75-B3B8-4438-B724-A09412E2CDA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F60E9-D2FB-40BD-8DAB-9C48525AFDF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67" indent="0">
              <a:buNone/>
              <a:defRPr sz="1200"/>
            </a:lvl2pPr>
            <a:lvl3pPr marL="914332" indent="0">
              <a:buNone/>
              <a:defRPr sz="11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F07BF-9D23-46CE-9C7F-03972BEB57E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67" indent="0">
              <a:buNone/>
              <a:defRPr sz="1200"/>
            </a:lvl2pPr>
            <a:lvl3pPr marL="914332" indent="0">
              <a:buNone/>
              <a:defRPr sz="11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B5E4D-0FE7-45EE-A80D-369438F132B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2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0BC86645-1A16-44AB-A4F2-3CFE29DE47A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3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4" tIns="45718" rIns="91434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67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9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6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74" indent="-34287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895" indent="-28573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14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080" indent="-228584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47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12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578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744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5910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tags" Target="../tags/tag11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tags" Target="../tags/tag12.xml"/><Relationship Id="rId2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20.png"/><Relationship Id="rId5" Type="http://schemas.openxmlformats.org/officeDocument/2006/relationships/image" Target="../media/image23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4.png"/><Relationship Id="rId1" Type="http://schemas.microsoft.com/office/2007/relationships/media" Target="../media/media6.m4v"/><Relationship Id="rId2" Type="http://schemas.openxmlformats.org/officeDocument/2006/relationships/video" Target="../media/media6.m4v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8.png"/><Relationship Id="rId1" Type="http://schemas.microsoft.com/office/2007/relationships/media" Target="../media/media7.avi"/><Relationship Id="rId2" Type="http://schemas.openxmlformats.org/officeDocument/2006/relationships/video" Target="../media/media7.avi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9.png"/><Relationship Id="rId1" Type="http://schemas.microsoft.com/office/2007/relationships/media" Target="../media/media8.avi"/><Relationship Id="rId2" Type="http://schemas.openxmlformats.org/officeDocument/2006/relationships/video" Target="../media/media8.avi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../media/media9.mp4"/><Relationship Id="rId2" Type="http://schemas.openxmlformats.org/officeDocument/2006/relationships/video" Target="../media/media9.mp4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4" Type="http://schemas.openxmlformats.org/officeDocument/2006/relationships/tags" Target="../tags/tag17.xm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7" Type="http://schemas.openxmlformats.org/officeDocument/2006/relationships/image" Target="../media/image33.png"/><Relationship Id="rId8" Type="http://schemas.openxmlformats.org/officeDocument/2006/relationships/image" Target="../media/image5.png"/><Relationship Id="rId9" Type="http://schemas.openxmlformats.org/officeDocument/2006/relationships/image" Target="../media/image34.png"/><Relationship Id="rId1" Type="http://schemas.openxmlformats.org/officeDocument/2006/relationships/tags" Target="../tags/tag14.xml"/><Relationship Id="rId2" Type="http://schemas.openxmlformats.org/officeDocument/2006/relationships/tags" Target="../tags/tag15.xml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png"/><Relationship Id="rId12" Type="http://schemas.openxmlformats.org/officeDocument/2006/relationships/image" Target="../media/image39.png"/><Relationship Id="rId13" Type="http://schemas.openxmlformats.org/officeDocument/2006/relationships/image" Target="../media/image40.png"/><Relationship Id="rId1" Type="http://schemas.openxmlformats.org/officeDocument/2006/relationships/tags" Target="../tags/tag18.xml"/><Relationship Id="rId2" Type="http://schemas.openxmlformats.org/officeDocument/2006/relationships/tags" Target="../tags/tag19.xml"/><Relationship Id="rId3" Type="http://schemas.openxmlformats.org/officeDocument/2006/relationships/tags" Target="../tags/tag20.xml"/><Relationship Id="rId4" Type="http://schemas.openxmlformats.org/officeDocument/2006/relationships/tags" Target="../tags/tag21.xml"/><Relationship Id="rId5" Type="http://schemas.openxmlformats.org/officeDocument/2006/relationships/tags" Target="../tags/tag22.xml"/><Relationship Id="rId6" Type="http://schemas.openxmlformats.org/officeDocument/2006/relationships/tags" Target="../tags/tag23.xml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2.png"/><Relationship Id="rId12" Type="http://schemas.openxmlformats.org/officeDocument/2006/relationships/image" Target="../media/image43.png"/><Relationship Id="rId13" Type="http://schemas.openxmlformats.org/officeDocument/2006/relationships/image" Target="../media/image44.png"/><Relationship Id="rId14" Type="http://schemas.openxmlformats.org/officeDocument/2006/relationships/image" Target="../media/image36.png"/><Relationship Id="rId15" Type="http://schemas.openxmlformats.org/officeDocument/2006/relationships/image" Target="../media/image37.png"/><Relationship Id="rId16" Type="http://schemas.openxmlformats.org/officeDocument/2006/relationships/image" Target="../media/image38.png"/><Relationship Id="rId17" Type="http://schemas.openxmlformats.org/officeDocument/2006/relationships/image" Target="../media/image39.png"/><Relationship Id="rId1" Type="http://schemas.openxmlformats.org/officeDocument/2006/relationships/tags" Target="../tags/tag24.xml"/><Relationship Id="rId2" Type="http://schemas.openxmlformats.org/officeDocument/2006/relationships/tags" Target="../tags/tag25.xml"/><Relationship Id="rId3" Type="http://schemas.openxmlformats.org/officeDocument/2006/relationships/tags" Target="../tags/tag26.xml"/><Relationship Id="rId4" Type="http://schemas.openxmlformats.org/officeDocument/2006/relationships/tags" Target="../tags/tag27.xml"/><Relationship Id="rId5" Type="http://schemas.openxmlformats.org/officeDocument/2006/relationships/tags" Target="../tags/tag28.xml"/><Relationship Id="rId6" Type="http://schemas.openxmlformats.org/officeDocument/2006/relationships/tags" Target="../tags/tag29.xml"/><Relationship Id="rId7" Type="http://schemas.openxmlformats.org/officeDocument/2006/relationships/tags" Target="../tags/tag30.xml"/><Relationship Id="rId8" Type="http://schemas.openxmlformats.org/officeDocument/2006/relationships/tags" Target="../tags/tag31.xml"/><Relationship Id="rId9" Type="http://schemas.openxmlformats.org/officeDocument/2006/relationships/slideLayout" Target="../slideLayouts/slideLayout2.xml"/><Relationship Id="rId10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9.png"/><Relationship Id="rId1" Type="http://schemas.microsoft.com/office/2007/relationships/media" Target="../media/media10.avi"/><Relationship Id="rId2" Type="http://schemas.openxmlformats.org/officeDocument/2006/relationships/video" Target="../media/media10.avi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hyperlink" Target="http://2.bp.blogspot.com/-9dwlRNvV338/TfyK_J8WGZI/AAAAAAAAARc/PKOCa_pwY4Y/s1600/the-human-ear.gif" TargetMode="External"/><Relationship Id="rId7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file:///C:\Dokumente%20und%20Einstellungen\wbarry\Eigene%20Dateien\Lehre\WS-04-5\Grundlagen-Phon\GLagenSkripte\GL-Akust-Phon\Kap3\Ansatzrohr-neutral.jpeg" TargetMode="External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" Type="http://schemas.openxmlformats.org/officeDocument/2006/relationships/tags" Target="../tags/tag2.xml"/><Relationship Id="rId2" Type="http://schemas.openxmlformats.org/officeDocument/2006/relationships/tags" Target="../tags/tag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8.png"/><Relationship Id="rId1" Type="http://schemas.microsoft.com/office/2007/relationships/media" Target="../media/media11.mp4"/><Relationship Id="rId2" Type="http://schemas.openxmlformats.org/officeDocument/2006/relationships/video" Target="../media/media11.mp4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8" Type="http://schemas.openxmlformats.org/officeDocument/2006/relationships/image" Target="../media/image67.png"/><Relationship Id="rId9" Type="http://schemas.openxmlformats.org/officeDocument/2006/relationships/image" Target="../media/image68.png"/><Relationship Id="rId10" Type="http://schemas.openxmlformats.org/officeDocument/2006/relationships/image" Target="../media/image6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1" Type="http://schemas.openxmlformats.org/officeDocument/2006/relationships/tags" Target="../tags/tag32.xml"/><Relationship Id="rId2" Type="http://schemas.openxmlformats.org/officeDocument/2006/relationships/tags" Target="../tags/tag3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1" Type="http://schemas.openxmlformats.org/officeDocument/2006/relationships/tags" Target="../tags/tag34.xml"/><Relationship Id="rId2" Type="http://schemas.openxmlformats.org/officeDocument/2006/relationships/tags" Target="../tags/tag3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" Type="http://schemas.openxmlformats.org/officeDocument/2006/relationships/tags" Target="../tags/tag5.xml"/><Relationship Id="rId2" Type="http://schemas.openxmlformats.org/officeDocument/2006/relationships/tags" Target="../tags/tag6.xml"/><Relationship Id="rId3" Type="http://schemas.openxmlformats.org/officeDocument/2006/relationships/tags" Target="../tags/tag7.xml"/><Relationship Id="rId4" Type="http://schemas.openxmlformats.org/officeDocument/2006/relationships/tags" Target="../tags/tag8.xml"/><Relationship Id="rId5" Type="http://schemas.openxmlformats.org/officeDocument/2006/relationships/tags" Target="../tags/tag9.xml"/><Relationship Id="rId6" Type="http://schemas.openxmlformats.org/officeDocument/2006/relationships/tags" Target="../tags/tag10.xml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Announcements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06400" y="1397002"/>
            <a:ext cx="4927600" cy="4729164"/>
          </a:xfrm>
        </p:spPr>
        <p:txBody>
          <a:bodyPr/>
          <a:lstStyle/>
          <a:p>
            <a:r>
              <a:rPr lang="en-US" sz="2800" dirty="0"/>
              <a:t>Project 3 Contest (Optional)</a:t>
            </a:r>
          </a:p>
          <a:p>
            <a:pPr lvl="1"/>
            <a:r>
              <a:rPr lang="en-US" sz="2400" dirty="0"/>
              <a:t>Due tonight</a:t>
            </a:r>
          </a:p>
          <a:p>
            <a:pPr lvl="1"/>
            <a:endParaRPr lang="en-US" sz="2400" dirty="0"/>
          </a:p>
          <a:p>
            <a:r>
              <a:rPr lang="en-US" sz="2800" dirty="0" smtClean="0"/>
              <a:t>HW6 </a:t>
            </a:r>
            <a:endParaRPr lang="en-US" sz="2800" dirty="0"/>
          </a:p>
          <a:p>
            <a:pPr lvl="1"/>
            <a:r>
              <a:rPr lang="en-US" sz="2400" dirty="0"/>
              <a:t>Due </a:t>
            </a:r>
            <a:r>
              <a:rPr lang="en-US" sz="2400" dirty="0" smtClean="0"/>
              <a:t>Monday 3/17 at 11:59pm</a:t>
            </a:r>
          </a:p>
          <a:p>
            <a:pPr lvl="1"/>
            <a:endParaRPr lang="en-US" sz="2400" dirty="0"/>
          </a:p>
          <a:p>
            <a:r>
              <a:rPr lang="en-US" sz="2800" dirty="0" smtClean="0"/>
              <a:t>Project 4 Ghostbusters</a:t>
            </a:r>
            <a:endParaRPr lang="en-US" sz="2800" dirty="0"/>
          </a:p>
          <a:p>
            <a:pPr lvl="1"/>
            <a:r>
              <a:rPr lang="en-US" sz="2400" dirty="0"/>
              <a:t>Due </a:t>
            </a:r>
            <a:r>
              <a:rPr lang="en-US" sz="2400" dirty="0" smtClean="0"/>
              <a:t>Friday 3/20 at 5pm</a:t>
            </a:r>
            <a:endParaRPr lang="en-US" sz="2400" dirty="0"/>
          </a:p>
          <a:p>
            <a:pPr lvl="1"/>
            <a:endParaRPr lang="en-US" sz="24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477000" y="1371600"/>
            <a:ext cx="53340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 marL="342874" indent="-34287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895" indent="-28573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14" indent="-22858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080" indent="-22858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47" indent="-22858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12" indent="-22858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578" indent="-22858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744" indent="-22858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5910" indent="-22858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dirty="0" smtClean="0"/>
              <a:t>Midterm 1 Grades</a:t>
            </a:r>
          </a:p>
          <a:p>
            <a:pPr lvl="1"/>
            <a:r>
              <a:rPr lang="en-US" sz="2400" dirty="0" smtClean="0"/>
              <a:t>Forthcoming through </a:t>
            </a:r>
            <a:r>
              <a:rPr lang="en-US" sz="2400" dirty="0" err="1" smtClean="0"/>
              <a:t>pandagrader</a:t>
            </a:r>
            <a:endParaRPr lang="en-US" sz="2400" dirty="0" smtClean="0"/>
          </a:p>
          <a:p>
            <a:pPr marL="0" indent="0">
              <a:buFont typeface="Wingdings" pitchFamily="2" charset="2"/>
              <a:buNone/>
            </a:pPr>
            <a:endParaRPr lang="en-US" dirty="0" smtClean="0"/>
          </a:p>
          <a:p>
            <a:pPr marL="0" indent="0">
              <a:buFont typeface="Wingdings" pitchFamily="2" charset="2"/>
              <a:buNone/>
            </a:pP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Particle Filtering</a:t>
            </a:r>
          </a:p>
        </p:txBody>
      </p:sp>
      <p:grpSp>
        <p:nvGrpSpPr>
          <p:cNvPr id="72706" name="Group 4"/>
          <p:cNvGrpSpPr>
            <a:grpSpLocks/>
          </p:cNvGrpSpPr>
          <p:nvPr/>
        </p:nvGrpSpPr>
        <p:grpSpPr bwMode="auto">
          <a:xfrm>
            <a:off x="8458200" y="1401762"/>
            <a:ext cx="2057400" cy="2057400"/>
            <a:chOff x="3984" y="1056"/>
            <a:chExt cx="1296" cy="1296"/>
          </a:xfrm>
        </p:grpSpPr>
        <p:sp>
          <p:nvSpPr>
            <p:cNvPr id="72730" name="Rectangle 5"/>
            <p:cNvSpPr>
              <a:spLocks noChangeArrowheads="1"/>
            </p:cNvSpPr>
            <p:nvPr/>
          </p:nvSpPr>
          <p:spPr bwMode="auto">
            <a:xfrm>
              <a:off x="3984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0.0</a:t>
              </a:r>
            </a:p>
          </p:txBody>
        </p:sp>
        <p:sp>
          <p:nvSpPr>
            <p:cNvPr id="72731" name="Rectangle 6"/>
            <p:cNvSpPr>
              <a:spLocks noChangeArrowheads="1"/>
            </p:cNvSpPr>
            <p:nvPr/>
          </p:nvSpPr>
          <p:spPr bwMode="auto">
            <a:xfrm>
              <a:off x="4416" y="1056"/>
              <a:ext cx="432" cy="432"/>
            </a:xfrm>
            <a:prstGeom prst="rect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0.1</a:t>
              </a:r>
            </a:p>
          </p:txBody>
        </p:sp>
        <p:sp>
          <p:nvSpPr>
            <p:cNvPr id="72732" name="Rectangle 7"/>
            <p:cNvSpPr>
              <a:spLocks noChangeArrowheads="1"/>
            </p:cNvSpPr>
            <p:nvPr/>
          </p:nvSpPr>
          <p:spPr bwMode="auto">
            <a:xfrm>
              <a:off x="3984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0.0</a:t>
              </a:r>
            </a:p>
          </p:txBody>
        </p:sp>
        <p:sp>
          <p:nvSpPr>
            <p:cNvPr id="72733" name="Rectangle 8"/>
            <p:cNvSpPr>
              <a:spLocks noChangeArrowheads="1"/>
            </p:cNvSpPr>
            <p:nvPr/>
          </p:nvSpPr>
          <p:spPr bwMode="auto">
            <a:xfrm>
              <a:off x="4416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0.0</a:t>
              </a:r>
            </a:p>
          </p:txBody>
        </p:sp>
        <p:sp>
          <p:nvSpPr>
            <p:cNvPr id="72734" name="Rectangle 9"/>
            <p:cNvSpPr>
              <a:spLocks noChangeArrowheads="1"/>
            </p:cNvSpPr>
            <p:nvPr/>
          </p:nvSpPr>
          <p:spPr bwMode="auto">
            <a:xfrm>
              <a:off x="4848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0.0</a:t>
              </a:r>
            </a:p>
          </p:txBody>
        </p:sp>
        <p:sp>
          <p:nvSpPr>
            <p:cNvPr id="72735" name="Rectangle 10"/>
            <p:cNvSpPr>
              <a:spLocks noChangeArrowheads="1"/>
            </p:cNvSpPr>
            <p:nvPr/>
          </p:nvSpPr>
          <p:spPr bwMode="auto">
            <a:xfrm>
              <a:off x="4848" y="1488"/>
              <a:ext cx="432" cy="43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0.2</a:t>
              </a:r>
            </a:p>
          </p:txBody>
        </p:sp>
        <p:sp>
          <p:nvSpPr>
            <p:cNvPr id="72736" name="Rectangle 11"/>
            <p:cNvSpPr>
              <a:spLocks noChangeArrowheads="1"/>
            </p:cNvSpPr>
            <p:nvPr/>
          </p:nvSpPr>
          <p:spPr bwMode="auto">
            <a:xfrm>
              <a:off x="3984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0.0</a:t>
              </a:r>
            </a:p>
          </p:txBody>
        </p:sp>
        <p:sp>
          <p:nvSpPr>
            <p:cNvPr id="72737" name="Rectangle 12"/>
            <p:cNvSpPr>
              <a:spLocks noChangeArrowheads="1"/>
            </p:cNvSpPr>
            <p:nvPr/>
          </p:nvSpPr>
          <p:spPr bwMode="auto">
            <a:xfrm>
              <a:off x="4416" y="1920"/>
              <a:ext cx="432" cy="43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0.2</a:t>
              </a:r>
            </a:p>
          </p:txBody>
        </p:sp>
        <p:sp>
          <p:nvSpPr>
            <p:cNvPr id="72738" name="Rectangle 13"/>
            <p:cNvSpPr>
              <a:spLocks noChangeArrowheads="1"/>
            </p:cNvSpPr>
            <p:nvPr/>
          </p:nvSpPr>
          <p:spPr bwMode="auto">
            <a:xfrm>
              <a:off x="4848" y="1920"/>
              <a:ext cx="432" cy="432"/>
            </a:xfrm>
            <a:prstGeom prst="rect">
              <a:avLst/>
            </a:prstGeom>
            <a:solidFill>
              <a:srgbClr val="FF7C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0.5</a:t>
              </a:r>
            </a:p>
          </p:txBody>
        </p:sp>
      </p:grpSp>
      <p:grpSp>
        <p:nvGrpSpPr>
          <p:cNvPr id="72707" name="Group 37"/>
          <p:cNvGrpSpPr>
            <a:grpSpLocks/>
          </p:cNvGrpSpPr>
          <p:nvPr/>
        </p:nvGrpSpPr>
        <p:grpSpPr bwMode="auto">
          <a:xfrm>
            <a:off x="8458200" y="4297362"/>
            <a:ext cx="2057400" cy="2057400"/>
            <a:chOff x="6324600" y="4419600"/>
            <a:chExt cx="2057400" cy="2057400"/>
          </a:xfrm>
        </p:grpSpPr>
        <p:grpSp>
          <p:nvGrpSpPr>
            <p:cNvPr id="72710" name="Group 14"/>
            <p:cNvGrpSpPr>
              <a:grpSpLocks/>
            </p:cNvGrpSpPr>
            <p:nvPr/>
          </p:nvGrpSpPr>
          <p:grpSpPr bwMode="auto">
            <a:xfrm>
              <a:off x="6324600" y="4419600"/>
              <a:ext cx="2057400" cy="2057400"/>
              <a:chOff x="3984" y="1056"/>
              <a:chExt cx="1296" cy="1296"/>
            </a:xfrm>
          </p:grpSpPr>
          <p:sp>
            <p:nvSpPr>
              <p:cNvPr id="72721" name="Rectangle 1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2" name="Rectangle 1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3" name="Rectangle 1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4" name="Rectangle 1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5" name="Rectangle 1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6" name="Rectangle 2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7" name="Rectangle 2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8" name="Rectangle 2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9" name="Rectangle 2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2711" name="Oval 24"/>
            <p:cNvSpPr>
              <a:spLocks noChangeArrowheads="1"/>
            </p:cNvSpPr>
            <p:nvPr/>
          </p:nvSpPr>
          <p:spPr bwMode="auto">
            <a:xfrm>
              <a:off x="80772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2" name="Oval 25"/>
            <p:cNvSpPr>
              <a:spLocks noChangeArrowheads="1"/>
            </p:cNvSpPr>
            <p:nvPr/>
          </p:nvSpPr>
          <p:spPr bwMode="auto">
            <a:xfrm>
              <a:off x="78486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3" name="Oval 26"/>
            <p:cNvSpPr>
              <a:spLocks noChangeArrowheads="1"/>
            </p:cNvSpPr>
            <p:nvPr/>
          </p:nvSpPr>
          <p:spPr bwMode="auto">
            <a:xfrm>
              <a:off x="8001000" y="6019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4" name="Oval 27"/>
            <p:cNvSpPr>
              <a:spLocks noChangeArrowheads="1"/>
            </p:cNvSpPr>
            <p:nvPr/>
          </p:nvSpPr>
          <p:spPr bwMode="auto">
            <a:xfrm>
              <a:off x="78486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5" name="Oval 28"/>
            <p:cNvSpPr>
              <a:spLocks noChangeArrowheads="1"/>
            </p:cNvSpPr>
            <p:nvPr/>
          </p:nvSpPr>
          <p:spPr bwMode="auto">
            <a:xfrm>
              <a:off x="81534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6" name="Oval 29"/>
            <p:cNvSpPr>
              <a:spLocks noChangeArrowheads="1"/>
            </p:cNvSpPr>
            <p:nvPr/>
          </p:nvSpPr>
          <p:spPr bwMode="auto">
            <a:xfrm>
              <a:off x="81534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7" name="Oval 30"/>
            <p:cNvSpPr>
              <a:spLocks noChangeArrowheads="1"/>
            </p:cNvSpPr>
            <p:nvPr/>
          </p:nvSpPr>
          <p:spPr bwMode="auto">
            <a:xfrm>
              <a:off x="73914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8" name="Oval 31"/>
            <p:cNvSpPr>
              <a:spLocks noChangeArrowheads="1"/>
            </p:cNvSpPr>
            <p:nvPr/>
          </p:nvSpPr>
          <p:spPr bwMode="auto">
            <a:xfrm>
              <a:off x="78486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9" name="Oval 32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20" name="Oval 33"/>
            <p:cNvSpPr>
              <a:spLocks noChangeArrowheads="1"/>
            </p:cNvSpPr>
            <p:nvPr/>
          </p:nvSpPr>
          <p:spPr bwMode="auto">
            <a:xfrm>
              <a:off x="7239000" y="4648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7" name="Isosceles Triangle 36"/>
          <p:cNvSpPr/>
          <p:nvPr/>
        </p:nvSpPr>
        <p:spPr>
          <a:xfrm flipV="1">
            <a:off x="9067800" y="3687762"/>
            <a:ext cx="838200" cy="381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Rectangle 3"/>
          <p:cNvSpPr txBox="1">
            <a:spLocks noChangeArrowheads="1"/>
          </p:cNvSpPr>
          <p:nvPr/>
        </p:nvSpPr>
        <p:spPr bwMode="auto">
          <a:xfrm>
            <a:off x="609600" y="1371600"/>
            <a:ext cx="68580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Filtering: approximate solution</a:t>
            </a:r>
          </a:p>
          <a:p>
            <a:pPr marL="2171700" lvl="4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1200" kern="0" dirty="0">
              <a:solidFill>
                <a:schemeClr val="accent2"/>
              </a:solidFill>
              <a:latin typeface="Calibri"/>
              <a:ea typeface="+mn-ea"/>
              <a:cs typeface="Calibri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Sometimes |X| is too big to use exact inference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|X| may be too big to even store B(X)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E.g. X is continuous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endParaRPr lang="en-US" sz="1100" kern="0" dirty="0">
              <a:latin typeface="Calibri"/>
              <a:ea typeface="+mn-ea"/>
              <a:cs typeface="Calibri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Solution: approximate inference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Track samples of X, not all values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Samples are called particles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Time per step is linear in the number of samples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But: number needed may be large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In memory: list of particles, not states</a:t>
            </a:r>
          </a:p>
          <a:p>
            <a:pPr marL="1143000" lvl="2" indent="-2286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1200" kern="0" dirty="0">
              <a:latin typeface="Calibri"/>
              <a:ea typeface="+mn-ea"/>
              <a:cs typeface="Calibri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This is how robot localization works in practice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1200" kern="0" dirty="0">
              <a:solidFill>
                <a:schemeClr val="accent2"/>
              </a:solidFill>
              <a:latin typeface="Calibri"/>
              <a:ea typeface="+mn-ea"/>
              <a:cs typeface="Calibri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Particle is just new name for sample</a:t>
            </a:r>
          </a:p>
        </p:txBody>
      </p:sp>
    </p:spTree>
    <p:extLst>
      <p:ext uri="{BB962C8B-B14F-4D97-AF65-F5344CB8AC3E}">
        <p14:creationId xmlns:p14="http://schemas.microsoft.com/office/powerpoint/2010/main" val="2465084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Representation: Particles</a:t>
            </a:r>
          </a:p>
        </p:txBody>
      </p:sp>
      <p:sp>
        <p:nvSpPr>
          <p:cNvPr id="73730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19760" cy="4525963"/>
          </a:xfrm>
        </p:spPr>
        <p:txBody>
          <a:bodyPr/>
          <a:lstStyle/>
          <a:p>
            <a:r>
              <a:rPr lang="en-US" sz="2400" dirty="0" smtClean="0">
                <a:ea typeface="ＭＳ Ｐゴシック" pitchFamily="34" charset="-128"/>
              </a:rPr>
              <a:t>Our representation of P(X) is now a list of N particles (samples)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Generally, N &lt;&lt; |X|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Storing map from X to counts would defeat the point</a:t>
            </a:r>
          </a:p>
          <a:p>
            <a:endParaRPr lang="en-US" sz="2400" dirty="0" smtClean="0">
              <a:ea typeface="ＭＳ Ｐゴシック" pitchFamily="34" charset="-128"/>
            </a:endParaRPr>
          </a:p>
          <a:p>
            <a:r>
              <a:rPr lang="en-US" sz="2400" dirty="0" smtClean="0">
                <a:ea typeface="ＭＳ Ｐゴシック" pitchFamily="34" charset="-128"/>
              </a:rPr>
              <a:t>P(x) approximated by number of particles with value x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So, many x may have P(x) = 0! 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More particles, more accuracy</a:t>
            </a:r>
          </a:p>
          <a:p>
            <a:pPr lvl="1"/>
            <a:endParaRPr lang="en-US" sz="2000" dirty="0" smtClean="0">
              <a:ea typeface="ＭＳ Ｐゴシック" pitchFamily="34" charset="-128"/>
            </a:endParaRPr>
          </a:p>
          <a:p>
            <a:r>
              <a:rPr lang="en-US" sz="2400" dirty="0" smtClean="0">
                <a:ea typeface="ＭＳ Ｐゴシック" pitchFamily="34" charset="-128"/>
              </a:rPr>
              <a:t>For now, all particles have a weight of 1</a:t>
            </a:r>
          </a:p>
          <a:p>
            <a:pPr lvl="1"/>
            <a:endParaRPr lang="en-US" sz="2000" dirty="0" smtClean="0">
              <a:ea typeface="ＭＳ Ｐゴシック" pitchFamily="34" charset="-128"/>
            </a:endParaRPr>
          </a:p>
        </p:txBody>
      </p:sp>
      <p:grpSp>
        <p:nvGrpSpPr>
          <p:cNvPr id="73732" name="Group 26"/>
          <p:cNvGrpSpPr>
            <a:grpSpLocks/>
          </p:cNvGrpSpPr>
          <p:nvPr/>
        </p:nvGrpSpPr>
        <p:grpSpPr bwMode="auto">
          <a:xfrm rot="-5400000">
            <a:off x="9558337" y="1752600"/>
            <a:ext cx="1566863" cy="1566863"/>
            <a:chOff x="6324600" y="4419600"/>
            <a:chExt cx="2057400" cy="2057400"/>
          </a:xfrm>
        </p:grpSpPr>
        <p:grpSp>
          <p:nvGrpSpPr>
            <p:cNvPr id="73734" name="Group 49"/>
            <p:cNvGrpSpPr>
              <a:grpSpLocks/>
            </p:cNvGrpSpPr>
            <p:nvPr/>
          </p:nvGrpSpPr>
          <p:grpSpPr bwMode="auto">
            <a:xfrm>
              <a:off x="6324600" y="4419600"/>
              <a:ext cx="2057400" cy="2057400"/>
              <a:chOff x="3984" y="1056"/>
              <a:chExt cx="1296" cy="1296"/>
            </a:xfrm>
          </p:grpSpPr>
          <p:sp>
            <p:nvSpPr>
              <p:cNvPr id="73745" name="Rectangle 60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6" name="Rectangle 61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7" name="Rectangle 62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8" name="Rectangle 63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9" name="Rectangle 64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0" name="Rectangle 65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1" name="Rectangle 66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2" name="Rectangle 67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3" name="Rectangle 68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3735" name="Oval 50"/>
            <p:cNvSpPr>
              <a:spLocks noChangeArrowheads="1"/>
            </p:cNvSpPr>
            <p:nvPr/>
          </p:nvSpPr>
          <p:spPr bwMode="auto">
            <a:xfrm>
              <a:off x="80772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6" name="Oval 51"/>
            <p:cNvSpPr>
              <a:spLocks noChangeArrowheads="1"/>
            </p:cNvSpPr>
            <p:nvPr/>
          </p:nvSpPr>
          <p:spPr bwMode="auto">
            <a:xfrm>
              <a:off x="78486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7" name="Oval 52"/>
            <p:cNvSpPr>
              <a:spLocks noChangeArrowheads="1"/>
            </p:cNvSpPr>
            <p:nvPr/>
          </p:nvSpPr>
          <p:spPr bwMode="auto">
            <a:xfrm>
              <a:off x="8001000" y="6019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8" name="Oval 53"/>
            <p:cNvSpPr>
              <a:spLocks noChangeArrowheads="1"/>
            </p:cNvSpPr>
            <p:nvPr/>
          </p:nvSpPr>
          <p:spPr bwMode="auto">
            <a:xfrm>
              <a:off x="78486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9" name="Oval 54"/>
            <p:cNvSpPr>
              <a:spLocks noChangeArrowheads="1"/>
            </p:cNvSpPr>
            <p:nvPr/>
          </p:nvSpPr>
          <p:spPr bwMode="auto">
            <a:xfrm>
              <a:off x="8153400" y="61722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0" name="Oval 55"/>
            <p:cNvSpPr>
              <a:spLocks noChangeArrowheads="1"/>
            </p:cNvSpPr>
            <p:nvPr/>
          </p:nvSpPr>
          <p:spPr bwMode="auto">
            <a:xfrm>
              <a:off x="81534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1" name="Oval 56"/>
            <p:cNvSpPr>
              <a:spLocks noChangeArrowheads="1"/>
            </p:cNvSpPr>
            <p:nvPr/>
          </p:nvSpPr>
          <p:spPr bwMode="auto">
            <a:xfrm>
              <a:off x="73914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2" name="Oval 57"/>
            <p:cNvSpPr>
              <a:spLocks noChangeArrowheads="1"/>
            </p:cNvSpPr>
            <p:nvPr/>
          </p:nvSpPr>
          <p:spPr bwMode="auto">
            <a:xfrm>
              <a:off x="78486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3" name="Oval 58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4" name="Oval 59"/>
            <p:cNvSpPr>
              <a:spLocks noChangeArrowheads="1"/>
            </p:cNvSpPr>
            <p:nvPr/>
          </p:nvSpPr>
          <p:spPr bwMode="auto">
            <a:xfrm>
              <a:off x="7239000" y="4648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3733" name="TextBox 69"/>
          <p:cNvSpPr txBox="1">
            <a:spLocks noChangeArrowheads="1"/>
          </p:cNvSpPr>
          <p:nvPr/>
        </p:nvSpPr>
        <p:spPr bwMode="auto">
          <a:xfrm>
            <a:off x="9939337" y="3810000"/>
            <a:ext cx="8382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(3,3)   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</p:txBody>
      </p:sp>
    </p:spTree>
    <p:extLst>
      <p:ext uri="{BB962C8B-B14F-4D97-AF65-F5344CB8AC3E}">
        <p14:creationId xmlns:p14="http://schemas.microsoft.com/office/powerpoint/2010/main" val="3660258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Particle Filtering: Elapse Time</a:t>
            </a:r>
          </a:p>
        </p:txBody>
      </p:sp>
      <p:sp>
        <p:nvSpPr>
          <p:cNvPr id="73734" name="Rectangle 3"/>
          <p:cNvSpPr txBox="1">
            <a:spLocks noChangeArrowheads="1"/>
          </p:cNvSpPr>
          <p:nvPr/>
        </p:nvSpPr>
        <p:spPr bwMode="auto">
          <a:xfrm>
            <a:off x="304800" y="1524000"/>
            <a:ext cx="6629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§"/>
              <a:defRPr/>
            </a:pPr>
            <a:r>
              <a:rPr lang="en-US" dirty="0" smtClean="0">
                <a:solidFill>
                  <a:schemeClr val="accent2"/>
                </a:solidFill>
                <a:latin typeface="Calibri"/>
                <a:cs typeface="Calibri"/>
              </a:rPr>
              <a:t>Each particle is moved by sampling its next position from the transition model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sz="2000" dirty="0" smtClean="0">
              <a:latin typeface="Calibri"/>
              <a:cs typeface="Calibri"/>
            </a:endParaRPr>
          </a:p>
          <a:p>
            <a:pPr lvl="5" defTabSz="4572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sz="2000" dirty="0" smtClean="0">
              <a:latin typeface="Calibri"/>
              <a:cs typeface="Calibri"/>
            </a:endParaRPr>
          </a:p>
          <a:p>
            <a:pPr lvl="5" defTabSz="4572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sz="2000" dirty="0" smtClean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r>
              <a:rPr lang="en-US" sz="2000" dirty="0" smtClean="0">
                <a:latin typeface="Calibri"/>
                <a:cs typeface="Calibri"/>
              </a:rPr>
              <a:t>This is like prior sampling – samples’</a:t>
            </a:r>
            <a:r>
              <a:rPr lang="en-US" altLang="ja-JP" sz="2000" dirty="0" smtClean="0">
                <a:latin typeface="Calibri"/>
                <a:cs typeface="Calibri"/>
              </a:rPr>
              <a:t> frequencies reflect the transition probabilities</a:t>
            </a:r>
          </a:p>
          <a:p>
            <a:pPr lvl="6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altLang="ja-JP" sz="600" dirty="0" smtClean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r>
              <a:rPr lang="en-US" sz="2000" dirty="0" smtClean="0">
                <a:latin typeface="Calibri"/>
                <a:cs typeface="Calibri"/>
              </a:rPr>
              <a:t>Here, most samples move clockwise, but some move in another direction or stay in place</a:t>
            </a:r>
          </a:p>
          <a:p>
            <a:pPr lvl="5" defTabSz="4572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sz="1400" dirty="0" smtClean="0">
              <a:latin typeface="Calibri"/>
              <a:cs typeface="Calibri"/>
            </a:endParaRPr>
          </a:p>
          <a:p>
            <a:pPr lvl="5" defTabSz="4572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sz="1400" dirty="0" smtClean="0">
              <a:latin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§"/>
              <a:defRPr/>
            </a:pPr>
            <a:r>
              <a:rPr lang="en-US" dirty="0" smtClean="0">
                <a:solidFill>
                  <a:schemeClr val="accent2"/>
                </a:solidFill>
                <a:latin typeface="Calibri"/>
                <a:cs typeface="Calibri"/>
              </a:rPr>
              <a:t>This captures the passage of time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r>
              <a:rPr lang="en-US" sz="2000" dirty="0" smtClean="0">
                <a:latin typeface="Calibri"/>
                <a:cs typeface="Calibri"/>
              </a:rPr>
              <a:t>If enough samples, close to exact values before and after (consistent)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§"/>
              <a:defRPr/>
            </a:pPr>
            <a:endParaRPr lang="en-US" dirty="0" smtClean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pic>
        <p:nvPicPr>
          <p:cNvPr id="74755" name="Picture 6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38" y="2586038"/>
            <a:ext cx="27781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4756" name="Group 49"/>
          <p:cNvGrpSpPr>
            <a:grpSpLocks/>
          </p:cNvGrpSpPr>
          <p:nvPr/>
        </p:nvGrpSpPr>
        <p:grpSpPr bwMode="auto">
          <a:xfrm rot="-5400000">
            <a:off x="9101137" y="1828800"/>
            <a:ext cx="1566863" cy="1566863"/>
            <a:chOff x="6324600" y="4419600"/>
            <a:chExt cx="2057400" cy="2057400"/>
          </a:xfrm>
        </p:grpSpPr>
        <p:grpSp>
          <p:nvGrpSpPr>
            <p:cNvPr id="74782" name="Group 72"/>
            <p:cNvGrpSpPr>
              <a:grpSpLocks/>
            </p:cNvGrpSpPr>
            <p:nvPr/>
          </p:nvGrpSpPr>
          <p:grpSpPr bwMode="auto">
            <a:xfrm>
              <a:off x="6324600" y="4419600"/>
              <a:ext cx="2057400" cy="2057400"/>
              <a:chOff x="3984" y="1056"/>
              <a:chExt cx="1296" cy="1296"/>
            </a:xfrm>
          </p:grpSpPr>
          <p:sp>
            <p:nvSpPr>
              <p:cNvPr id="74793" name="Rectangle 84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4" name="Rectangle 85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5" name="Rectangle 86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6" name="Rectangle 87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7" name="Rectangle 88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8" name="Rectangle 89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9" name="Rectangle 90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800" name="Rectangle 91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801" name="Rectangle 92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4783" name="Oval 73"/>
            <p:cNvSpPr>
              <a:spLocks noChangeArrowheads="1"/>
            </p:cNvSpPr>
            <p:nvPr/>
          </p:nvSpPr>
          <p:spPr bwMode="auto">
            <a:xfrm>
              <a:off x="80772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4" name="Oval 74"/>
            <p:cNvSpPr>
              <a:spLocks noChangeArrowheads="1"/>
            </p:cNvSpPr>
            <p:nvPr/>
          </p:nvSpPr>
          <p:spPr bwMode="auto">
            <a:xfrm>
              <a:off x="78486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5" name="Oval 75"/>
            <p:cNvSpPr>
              <a:spLocks noChangeArrowheads="1"/>
            </p:cNvSpPr>
            <p:nvPr/>
          </p:nvSpPr>
          <p:spPr bwMode="auto">
            <a:xfrm>
              <a:off x="8001000" y="6019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6" name="Oval 76"/>
            <p:cNvSpPr>
              <a:spLocks noChangeArrowheads="1"/>
            </p:cNvSpPr>
            <p:nvPr/>
          </p:nvSpPr>
          <p:spPr bwMode="auto">
            <a:xfrm>
              <a:off x="78486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7" name="Oval 77"/>
            <p:cNvSpPr>
              <a:spLocks noChangeArrowheads="1"/>
            </p:cNvSpPr>
            <p:nvPr/>
          </p:nvSpPr>
          <p:spPr bwMode="auto">
            <a:xfrm>
              <a:off x="8153400" y="61722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8" name="Oval 78"/>
            <p:cNvSpPr>
              <a:spLocks noChangeArrowheads="1"/>
            </p:cNvSpPr>
            <p:nvPr/>
          </p:nvSpPr>
          <p:spPr bwMode="auto">
            <a:xfrm>
              <a:off x="81534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9" name="Oval 79"/>
            <p:cNvSpPr>
              <a:spLocks noChangeArrowheads="1"/>
            </p:cNvSpPr>
            <p:nvPr/>
          </p:nvSpPr>
          <p:spPr bwMode="auto">
            <a:xfrm>
              <a:off x="73914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90" name="Oval 80"/>
            <p:cNvSpPr>
              <a:spLocks noChangeArrowheads="1"/>
            </p:cNvSpPr>
            <p:nvPr/>
          </p:nvSpPr>
          <p:spPr bwMode="auto">
            <a:xfrm>
              <a:off x="78486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91" name="Oval 81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92" name="Oval 83"/>
            <p:cNvSpPr>
              <a:spLocks noChangeArrowheads="1"/>
            </p:cNvSpPr>
            <p:nvPr/>
          </p:nvSpPr>
          <p:spPr bwMode="auto">
            <a:xfrm>
              <a:off x="7239000" y="4648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" name="Isosceles Triangle 50"/>
          <p:cNvSpPr/>
          <p:nvPr/>
        </p:nvSpPr>
        <p:spPr bwMode="auto">
          <a:xfrm flipV="1">
            <a:off x="9558337" y="3962400"/>
            <a:ext cx="639763" cy="28892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grpSp>
        <p:nvGrpSpPr>
          <p:cNvPr id="74758" name="Group 2"/>
          <p:cNvGrpSpPr>
            <a:grpSpLocks/>
          </p:cNvGrpSpPr>
          <p:nvPr/>
        </p:nvGrpSpPr>
        <p:grpSpPr bwMode="auto">
          <a:xfrm>
            <a:off x="9101137" y="4648200"/>
            <a:ext cx="1566863" cy="1566863"/>
            <a:chOff x="6700158" y="2188371"/>
            <a:chExt cx="1567543" cy="1566862"/>
          </a:xfrm>
        </p:grpSpPr>
        <p:grpSp>
          <p:nvGrpSpPr>
            <p:cNvPr id="74762" name="Group 51"/>
            <p:cNvGrpSpPr>
              <a:grpSpLocks/>
            </p:cNvGrpSpPr>
            <p:nvPr/>
          </p:nvGrpSpPr>
          <p:grpSpPr bwMode="auto">
            <a:xfrm rot="-5400000">
              <a:off x="6700499" y="2188030"/>
              <a:ext cx="1566862" cy="1567543"/>
              <a:chOff x="3984" y="1056"/>
              <a:chExt cx="1296" cy="1296"/>
            </a:xfrm>
          </p:grpSpPr>
          <p:sp>
            <p:nvSpPr>
              <p:cNvPr id="74773" name="Rectangle 63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4" name="Rectangle 64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5" name="Rectangle 65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6" name="Rectangle 66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7" name="Rectangle 67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8" name="Rectangle 68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9" name="Rectangle 69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80" name="Rectangle 70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81" name="Rectangle 71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4763" name="Oval 52"/>
            <p:cNvSpPr>
              <a:spLocks noChangeArrowheads="1"/>
            </p:cNvSpPr>
            <p:nvPr/>
          </p:nvSpPr>
          <p:spPr bwMode="auto">
            <a:xfrm rot="-5400000">
              <a:off x="7861326" y="2942760"/>
              <a:ext cx="116064" cy="11611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4" name="Oval 53"/>
            <p:cNvSpPr>
              <a:spLocks noChangeArrowheads="1"/>
            </p:cNvSpPr>
            <p:nvPr/>
          </p:nvSpPr>
          <p:spPr bwMode="auto">
            <a:xfrm rot="-5400000">
              <a:off x="8035498" y="2826696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5" name="Oval 54"/>
            <p:cNvSpPr>
              <a:spLocks noChangeArrowheads="1"/>
            </p:cNvSpPr>
            <p:nvPr/>
          </p:nvSpPr>
          <p:spPr bwMode="auto">
            <a:xfrm rot="-5400000">
              <a:off x="8035498" y="305882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6" name="Oval 55"/>
            <p:cNvSpPr>
              <a:spLocks noChangeArrowheads="1"/>
            </p:cNvSpPr>
            <p:nvPr/>
          </p:nvSpPr>
          <p:spPr bwMode="auto">
            <a:xfrm rot="-5400000">
              <a:off x="7977441" y="2304409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7" name="Oval 56"/>
            <p:cNvSpPr>
              <a:spLocks noChangeArrowheads="1"/>
            </p:cNvSpPr>
            <p:nvPr/>
          </p:nvSpPr>
          <p:spPr bwMode="auto">
            <a:xfrm rot="-5400000">
              <a:off x="7454926" y="2942760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8" name="Oval 57"/>
            <p:cNvSpPr>
              <a:spLocks noChangeArrowheads="1"/>
            </p:cNvSpPr>
            <p:nvPr/>
          </p:nvSpPr>
          <p:spPr bwMode="auto">
            <a:xfrm rot="-5400000">
              <a:off x="7977441" y="3465047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9" name="Oval 58"/>
            <p:cNvSpPr>
              <a:spLocks noChangeArrowheads="1"/>
            </p:cNvSpPr>
            <p:nvPr/>
          </p:nvSpPr>
          <p:spPr bwMode="auto">
            <a:xfrm rot="-5400000">
              <a:off x="6932412" y="2420472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0" name="Oval 59"/>
            <p:cNvSpPr>
              <a:spLocks noChangeArrowheads="1"/>
            </p:cNvSpPr>
            <p:nvPr/>
          </p:nvSpPr>
          <p:spPr bwMode="auto">
            <a:xfrm rot="-5400000">
              <a:off x="7977441" y="247850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1" name="Oval 60"/>
            <p:cNvSpPr>
              <a:spLocks noChangeArrowheads="1"/>
            </p:cNvSpPr>
            <p:nvPr/>
          </p:nvSpPr>
          <p:spPr bwMode="auto">
            <a:xfrm rot="-5400000">
              <a:off x="7454926" y="247850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2" name="Oval 61"/>
            <p:cNvSpPr>
              <a:spLocks noChangeArrowheads="1"/>
            </p:cNvSpPr>
            <p:nvPr/>
          </p:nvSpPr>
          <p:spPr bwMode="auto">
            <a:xfrm rot="-5400000">
              <a:off x="7454926" y="2304409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63" name="Shape 67"/>
          <p:cNvCxnSpPr>
            <a:stCxn id="74787" idx="3"/>
          </p:cNvCxnSpPr>
          <p:nvPr/>
        </p:nvCxnSpPr>
        <p:spPr bwMode="auto">
          <a:xfrm flipH="1">
            <a:off x="10320337" y="1985963"/>
            <a:ext cx="215900" cy="3424237"/>
          </a:xfrm>
          <a:prstGeom prst="curvedConnector4">
            <a:avLst>
              <a:gd name="adj1" fmla="val -106216"/>
              <a:gd name="adj2" fmla="val 62118"/>
            </a:avLst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760" name="TextBox 96"/>
          <p:cNvSpPr txBox="1">
            <a:spLocks noChangeArrowheads="1"/>
          </p:cNvSpPr>
          <p:nvPr/>
        </p:nvSpPr>
        <p:spPr bwMode="auto">
          <a:xfrm>
            <a:off x="7653337" y="1676400"/>
            <a:ext cx="9017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(3,3)   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</p:txBody>
      </p:sp>
      <p:sp>
        <p:nvSpPr>
          <p:cNvPr id="74761" name="TextBox 100"/>
          <p:cNvSpPr txBox="1">
            <a:spLocks noChangeArrowheads="1"/>
          </p:cNvSpPr>
          <p:nvPr/>
        </p:nvSpPr>
        <p:spPr bwMode="auto">
          <a:xfrm>
            <a:off x="7653337" y="4267200"/>
            <a:ext cx="9779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(3,1)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</p:txBody>
      </p:sp>
    </p:spTree>
    <p:extLst>
      <p:ext uri="{BB962C8B-B14F-4D97-AF65-F5344CB8AC3E}">
        <p14:creationId xmlns:p14="http://schemas.microsoft.com/office/powerpoint/2010/main" val="839664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3"/>
          <p:cNvSpPr txBox="1">
            <a:spLocks noChangeArrowheads="1"/>
          </p:cNvSpPr>
          <p:nvPr/>
        </p:nvSpPr>
        <p:spPr bwMode="auto">
          <a:xfrm>
            <a:off x="304800" y="1600200"/>
            <a:ext cx="6096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Slightly trickier</a:t>
            </a:r>
            <a:r>
              <a:rPr lang="en-US" dirty="0" smtClean="0">
                <a:solidFill>
                  <a:schemeClr val="accent2"/>
                </a:solidFill>
                <a:latin typeface="Calibri"/>
                <a:cs typeface="Calibri"/>
              </a:rPr>
              <a:t>:</a:t>
            </a:r>
          </a:p>
          <a:p>
            <a:pPr lvl="3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sz="800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000" dirty="0" smtClean="0">
                <a:latin typeface="Calibri"/>
                <a:cs typeface="Calibri"/>
              </a:rPr>
              <a:t>Don’</a:t>
            </a:r>
            <a:r>
              <a:rPr lang="en-US" altLang="ja-JP" sz="2000" dirty="0" smtClean="0">
                <a:latin typeface="Calibri"/>
                <a:cs typeface="Calibri"/>
              </a:rPr>
              <a:t>t </a:t>
            </a:r>
            <a:r>
              <a:rPr lang="en-US" altLang="ja-JP" sz="2000" dirty="0">
                <a:latin typeface="Calibri"/>
                <a:cs typeface="Calibri"/>
              </a:rPr>
              <a:t>sample observation, fix </a:t>
            </a:r>
            <a:r>
              <a:rPr lang="en-US" altLang="ja-JP" sz="2000" dirty="0" smtClean="0">
                <a:latin typeface="Calibri"/>
                <a:cs typeface="Calibri"/>
              </a:rPr>
              <a:t>it</a:t>
            </a:r>
          </a:p>
          <a:p>
            <a:pPr lvl="3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en-US" altLang="ja-JP" sz="6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000" dirty="0">
                <a:latin typeface="Calibri"/>
                <a:cs typeface="Calibri"/>
              </a:rPr>
              <a:t>Similar to likelihood weighting, </a:t>
            </a:r>
            <a:r>
              <a:rPr lang="en-US" sz="2000" dirty="0" err="1">
                <a:latin typeface="Calibri"/>
                <a:cs typeface="Calibri"/>
              </a:rPr>
              <a:t>downweight</a:t>
            </a:r>
            <a:r>
              <a:rPr lang="en-US" sz="2000" dirty="0">
                <a:latin typeface="Calibri"/>
                <a:cs typeface="Calibri"/>
              </a:rPr>
              <a:t> samples based on the evidence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en-US" sz="20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en-US" sz="20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000" dirty="0">
                <a:latin typeface="Calibri"/>
                <a:cs typeface="Calibri"/>
              </a:rPr>
              <a:t>As before, the probabilities </a:t>
            </a:r>
            <a:r>
              <a:rPr lang="en-US" sz="2000" dirty="0" smtClean="0">
                <a:latin typeface="Calibri"/>
                <a:cs typeface="Calibri"/>
              </a:rPr>
              <a:t>don’</a:t>
            </a:r>
            <a:r>
              <a:rPr lang="en-US" altLang="ja-JP" sz="2000" dirty="0" smtClean="0">
                <a:latin typeface="Calibri"/>
                <a:cs typeface="Calibri"/>
              </a:rPr>
              <a:t>t </a:t>
            </a:r>
            <a:r>
              <a:rPr lang="en-US" altLang="ja-JP" sz="2000" dirty="0">
                <a:latin typeface="Calibri"/>
                <a:cs typeface="Calibri"/>
              </a:rPr>
              <a:t>sum to one, since </a:t>
            </a:r>
            <a:r>
              <a:rPr lang="en-US" altLang="ja-JP" sz="2000" dirty="0" smtClean="0">
                <a:latin typeface="Calibri"/>
                <a:cs typeface="Calibri"/>
              </a:rPr>
              <a:t>all have </a:t>
            </a:r>
            <a:r>
              <a:rPr lang="en-US" altLang="ja-JP" sz="2000" dirty="0">
                <a:latin typeface="Calibri"/>
                <a:cs typeface="Calibri"/>
              </a:rPr>
              <a:t>been </a:t>
            </a:r>
            <a:r>
              <a:rPr lang="en-US" altLang="ja-JP" sz="2000" dirty="0" err="1">
                <a:latin typeface="Calibri"/>
                <a:cs typeface="Calibri"/>
              </a:rPr>
              <a:t>downweighted</a:t>
            </a:r>
            <a:r>
              <a:rPr lang="en-US" altLang="ja-JP" sz="2000" dirty="0">
                <a:latin typeface="Calibri"/>
                <a:cs typeface="Calibri"/>
              </a:rPr>
              <a:t> (in fact they </a:t>
            </a:r>
            <a:r>
              <a:rPr lang="en-US" altLang="ja-JP" sz="2000" dirty="0" smtClean="0">
                <a:latin typeface="Calibri"/>
                <a:cs typeface="Calibri"/>
              </a:rPr>
              <a:t>now sum </a:t>
            </a:r>
            <a:r>
              <a:rPr lang="en-US" altLang="ja-JP" sz="2000" dirty="0">
                <a:latin typeface="Calibri"/>
                <a:cs typeface="Calibri"/>
              </a:rPr>
              <a:t>to </a:t>
            </a:r>
            <a:r>
              <a:rPr lang="en-US" altLang="ja-JP" sz="2000" dirty="0" smtClean="0">
                <a:latin typeface="Calibri"/>
                <a:cs typeface="Calibri"/>
              </a:rPr>
              <a:t>(N times) an </a:t>
            </a:r>
            <a:r>
              <a:rPr lang="en-US" altLang="ja-JP" sz="2000" dirty="0">
                <a:latin typeface="Calibri"/>
                <a:cs typeface="Calibri"/>
              </a:rPr>
              <a:t>approximation of </a:t>
            </a:r>
            <a:r>
              <a:rPr lang="en-US" altLang="ja-JP" sz="2000" dirty="0" smtClean="0">
                <a:latin typeface="Calibri"/>
                <a:cs typeface="Calibri"/>
              </a:rPr>
              <a:t>P(e</a:t>
            </a:r>
            <a:r>
              <a:rPr lang="en-US" altLang="ja-JP" sz="2000" dirty="0">
                <a:latin typeface="Calibri"/>
                <a:cs typeface="Calibri"/>
              </a:rPr>
              <a:t>))</a:t>
            </a:r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75778" name="Picture 2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3" y="3581400"/>
            <a:ext cx="18224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51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71950"/>
            <a:ext cx="27654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Particle Filtering: Observe</a:t>
            </a:r>
          </a:p>
        </p:txBody>
      </p:sp>
      <p:grpSp>
        <p:nvGrpSpPr>
          <p:cNvPr id="75781" name="Group 2"/>
          <p:cNvGrpSpPr>
            <a:grpSpLocks/>
          </p:cNvGrpSpPr>
          <p:nvPr/>
        </p:nvGrpSpPr>
        <p:grpSpPr bwMode="auto">
          <a:xfrm>
            <a:off x="8870950" y="1752600"/>
            <a:ext cx="1566863" cy="1566863"/>
            <a:chOff x="7792358" y="2670971"/>
            <a:chExt cx="1567543" cy="1566862"/>
          </a:xfrm>
        </p:grpSpPr>
        <p:grpSp>
          <p:nvGrpSpPr>
            <p:cNvPr id="75810" name="Group 53"/>
            <p:cNvGrpSpPr>
              <a:grpSpLocks/>
            </p:cNvGrpSpPr>
            <p:nvPr/>
          </p:nvGrpSpPr>
          <p:grpSpPr bwMode="auto">
            <a:xfrm rot="-5400000">
              <a:off x="7792699" y="2670630"/>
              <a:ext cx="1566862" cy="1567543"/>
              <a:chOff x="3984" y="1056"/>
              <a:chExt cx="1296" cy="1296"/>
            </a:xfrm>
          </p:grpSpPr>
          <p:sp>
            <p:nvSpPr>
              <p:cNvPr id="75821" name="Rectangle 6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2" name="Rectangle 6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3" name="Rectangle 6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4" name="Rectangle 6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5" name="Rectangle 6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6" name="Rectangle 7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7" name="Rectangle 7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8" name="Rectangle 7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9" name="Rectangle 7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5811" name="Oval 54"/>
            <p:cNvSpPr>
              <a:spLocks noChangeArrowheads="1"/>
            </p:cNvSpPr>
            <p:nvPr/>
          </p:nvSpPr>
          <p:spPr bwMode="auto">
            <a:xfrm rot="-5400000">
              <a:off x="8953526" y="3425360"/>
              <a:ext cx="116064" cy="11611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2" name="Oval 55"/>
            <p:cNvSpPr>
              <a:spLocks noChangeArrowheads="1"/>
            </p:cNvSpPr>
            <p:nvPr/>
          </p:nvSpPr>
          <p:spPr bwMode="auto">
            <a:xfrm rot="-5400000">
              <a:off x="9127698" y="3309296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3" name="Oval 56"/>
            <p:cNvSpPr>
              <a:spLocks noChangeArrowheads="1"/>
            </p:cNvSpPr>
            <p:nvPr/>
          </p:nvSpPr>
          <p:spPr bwMode="auto">
            <a:xfrm rot="-5400000">
              <a:off x="9127698" y="354142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4" name="Oval 57"/>
            <p:cNvSpPr>
              <a:spLocks noChangeArrowheads="1"/>
            </p:cNvSpPr>
            <p:nvPr/>
          </p:nvSpPr>
          <p:spPr bwMode="auto">
            <a:xfrm rot="-5400000">
              <a:off x="9069641" y="2787009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5" name="Oval 58"/>
            <p:cNvSpPr>
              <a:spLocks noChangeArrowheads="1"/>
            </p:cNvSpPr>
            <p:nvPr/>
          </p:nvSpPr>
          <p:spPr bwMode="auto">
            <a:xfrm rot="-5400000">
              <a:off x="8547126" y="3425360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6" name="Oval 59"/>
            <p:cNvSpPr>
              <a:spLocks noChangeArrowheads="1"/>
            </p:cNvSpPr>
            <p:nvPr/>
          </p:nvSpPr>
          <p:spPr bwMode="auto">
            <a:xfrm rot="-5400000">
              <a:off x="9069641" y="3947647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7" name="Oval 60"/>
            <p:cNvSpPr>
              <a:spLocks noChangeArrowheads="1"/>
            </p:cNvSpPr>
            <p:nvPr/>
          </p:nvSpPr>
          <p:spPr bwMode="auto">
            <a:xfrm rot="-5400000">
              <a:off x="8024612" y="2903072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8" name="Oval 61"/>
            <p:cNvSpPr>
              <a:spLocks noChangeArrowheads="1"/>
            </p:cNvSpPr>
            <p:nvPr/>
          </p:nvSpPr>
          <p:spPr bwMode="auto">
            <a:xfrm rot="-5400000">
              <a:off x="9069641" y="296110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9" name="Oval 62"/>
            <p:cNvSpPr>
              <a:spLocks noChangeArrowheads="1"/>
            </p:cNvSpPr>
            <p:nvPr/>
          </p:nvSpPr>
          <p:spPr bwMode="auto">
            <a:xfrm rot="-5400000">
              <a:off x="8547126" y="296110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20" name="Oval 63"/>
            <p:cNvSpPr>
              <a:spLocks noChangeArrowheads="1"/>
            </p:cNvSpPr>
            <p:nvPr/>
          </p:nvSpPr>
          <p:spPr bwMode="auto">
            <a:xfrm rot="-5400000">
              <a:off x="8547126" y="2787009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5782" name="Group 96"/>
          <p:cNvGrpSpPr>
            <a:grpSpLocks/>
          </p:cNvGrpSpPr>
          <p:nvPr/>
        </p:nvGrpSpPr>
        <p:grpSpPr bwMode="auto">
          <a:xfrm rot="-5400000">
            <a:off x="7837220" y="3657332"/>
            <a:ext cx="3635911" cy="1568450"/>
            <a:chOff x="6400800" y="4267200"/>
            <a:chExt cx="4773747" cy="2057400"/>
          </a:xfrm>
        </p:grpSpPr>
        <p:sp>
          <p:nvSpPr>
            <p:cNvPr id="98" name="Isosceles Triangle 97"/>
            <p:cNvSpPr/>
            <p:nvPr/>
          </p:nvSpPr>
          <p:spPr>
            <a:xfrm rot="5400000" flipV="1">
              <a:off x="8810634" y="5095816"/>
              <a:ext cx="839203" cy="381427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/>
            </a:p>
          </p:txBody>
        </p:sp>
        <p:grpSp>
          <p:nvGrpSpPr>
            <p:cNvPr id="75786" name="Group 98"/>
            <p:cNvGrpSpPr>
              <a:grpSpLocks/>
            </p:cNvGrpSpPr>
            <p:nvPr/>
          </p:nvGrpSpPr>
          <p:grpSpPr bwMode="auto">
            <a:xfrm>
              <a:off x="6400800" y="4267200"/>
              <a:ext cx="2057400" cy="2057400"/>
              <a:chOff x="3984" y="1056"/>
              <a:chExt cx="1296" cy="1296"/>
            </a:xfrm>
          </p:grpSpPr>
          <p:sp>
            <p:nvSpPr>
              <p:cNvPr id="75801" name="Rectangle 113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2" name="Rectangle 114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3" name="Rectangle 115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4" name="Rectangle 116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5" name="Rectangle 117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6" name="Rectangle 118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7" name="Rectangle 119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8" name="Rectangle 120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9" name="Rectangle 121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5787" name="Group 99"/>
            <p:cNvGrpSpPr>
              <a:grpSpLocks/>
            </p:cNvGrpSpPr>
            <p:nvPr/>
          </p:nvGrpSpPr>
          <p:grpSpPr bwMode="auto">
            <a:xfrm>
              <a:off x="6634168" y="5300668"/>
              <a:ext cx="1671638" cy="871538"/>
              <a:chOff x="4227" y="3291"/>
              <a:chExt cx="1053" cy="549"/>
            </a:xfrm>
          </p:grpSpPr>
          <p:sp>
            <p:nvSpPr>
              <p:cNvPr id="75793" name="Oval 105"/>
              <p:cNvSpPr>
                <a:spLocks noChangeArrowheads="1"/>
              </p:cNvSpPr>
              <p:nvPr/>
            </p:nvSpPr>
            <p:spPr bwMode="auto">
              <a:xfrm>
                <a:off x="4656" y="3600"/>
                <a:ext cx="96" cy="96"/>
              </a:xfrm>
              <a:prstGeom prst="ellipse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94" name="Oval 106"/>
              <p:cNvSpPr>
                <a:spLocks noChangeArrowheads="1"/>
              </p:cNvSpPr>
              <p:nvPr/>
            </p:nvSpPr>
            <p:spPr bwMode="auto">
              <a:xfrm>
                <a:off x="4560" y="3744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95" name="Oval 107"/>
              <p:cNvSpPr>
                <a:spLocks noChangeArrowheads="1"/>
              </p:cNvSpPr>
              <p:nvPr/>
            </p:nvSpPr>
            <p:spPr bwMode="auto">
              <a:xfrm>
                <a:off x="5211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/>
              </a:p>
            </p:txBody>
          </p:sp>
          <p:sp>
            <p:nvSpPr>
              <p:cNvPr id="75796" name="Oval 108"/>
              <p:cNvSpPr>
                <a:spLocks noChangeArrowheads="1"/>
              </p:cNvSpPr>
              <p:nvPr/>
            </p:nvSpPr>
            <p:spPr bwMode="auto">
              <a:xfrm>
                <a:off x="4683" y="3291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97" name="Oval 109"/>
              <p:cNvSpPr>
                <a:spLocks noChangeArrowheads="1"/>
              </p:cNvSpPr>
              <p:nvPr/>
            </p:nvSpPr>
            <p:spPr bwMode="auto">
              <a:xfrm flipH="1" flipV="1">
                <a:off x="4227" y="3699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98" name="Oval 110"/>
              <p:cNvSpPr>
                <a:spLocks noChangeArrowheads="1"/>
              </p:cNvSpPr>
              <p:nvPr/>
            </p:nvSpPr>
            <p:spPr bwMode="auto">
              <a:xfrm>
                <a:off x="5067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99" name="Oval 111"/>
              <p:cNvSpPr>
                <a:spLocks noChangeArrowheads="1"/>
              </p:cNvSpPr>
              <p:nvPr/>
            </p:nvSpPr>
            <p:spPr bwMode="auto">
              <a:xfrm>
                <a:off x="5088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0" name="Oval 112"/>
              <p:cNvSpPr>
                <a:spLocks noChangeArrowheads="1"/>
              </p:cNvSpPr>
              <p:nvPr/>
            </p:nvSpPr>
            <p:spPr bwMode="auto">
              <a:xfrm>
                <a:off x="5232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5788" name="Rectangle 100"/>
            <p:cNvSpPr>
              <a:spLocks noChangeArrowheads="1"/>
            </p:cNvSpPr>
            <p:nvPr/>
          </p:nvSpPr>
          <p:spPr bwMode="auto">
            <a:xfrm>
              <a:off x="7086600" y="5638800"/>
              <a:ext cx="685800" cy="685800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5789" name="Group 101"/>
            <p:cNvGrpSpPr>
              <a:grpSpLocks/>
            </p:cNvGrpSpPr>
            <p:nvPr/>
          </p:nvGrpSpPr>
          <p:grpSpPr bwMode="auto">
            <a:xfrm>
              <a:off x="7467690" y="4605391"/>
              <a:ext cx="3706857" cy="1262077"/>
              <a:chOff x="4752" y="2901"/>
              <a:chExt cx="2335" cy="795"/>
            </a:xfrm>
          </p:grpSpPr>
          <p:sp>
            <p:nvSpPr>
              <p:cNvPr id="75791" name="Oval 103"/>
              <p:cNvSpPr>
                <a:spLocks noChangeArrowheads="1"/>
              </p:cNvSpPr>
              <p:nvPr/>
            </p:nvSpPr>
            <p:spPr bwMode="auto">
              <a:xfrm>
                <a:off x="5157" y="2901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/>
              </a:p>
            </p:txBody>
          </p:sp>
          <p:cxnSp>
            <p:nvCxnSpPr>
              <p:cNvPr id="75792" name="AutoShape 47"/>
              <p:cNvCxnSpPr>
                <a:cxnSpLocks noChangeShapeType="1"/>
                <a:stCxn id="75811" idx="2"/>
                <a:endCxn id="75793" idx="6"/>
              </p:cNvCxnSpPr>
              <p:nvPr/>
            </p:nvCxnSpPr>
            <p:spPr bwMode="auto">
              <a:xfrm flipH="1">
                <a:off x="4752" y="3695"/>
                <a:ext cx="2335" cy="1"/>
              </a:xfrm>
              <a:prstGeom prst="curvedConnector3">
                <a:avLst>
                  <a:gd name="adj1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75790" name="Oval 102"/>
            <p:cNvSpPr>
              <a:spLocks noChangeArrowheads="1"/>
            </p:cNvSpPr>
            <p:nvPr/>
          </p:nvSpPr>
          <p:spPr bwMode="auto">
            <a:xfrm>
              <a:off x="7469976" y="5943603"/>
              <a:ext cx="152448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5783" name="TextBox 128"/>
          <p:cNvSpPr txBox="1">
            <a:spLocks noChangeArrowheads="1"/>
          </p:cNvSpPr>
          <p:nvPr/>
        </p:nvSpPr>
        <p:spPr bwMode="auto">
          <a:xfrm>
            <a:off x="7118350" y="4343400"/>
            <a:ext cx="12192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(3,1)  w=.4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  w=.4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(1,3)  w=.1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(2,2)  w=.4</a:t>
            </a:r>
          </a:p>
        </p:txBody>
      </p:sp>
      <p:sp>
        <p:nvSpPr>
          <p:cNvPr id="75784" name="TextBox 129"/>
          <p:cNvSpPr txBox="1">
            <a:spLocks noChangeArrowheads="1"/>
          </p:cNvSpPr>
          <p:nvPr/>
        </p:nvSpPr>
        <p:spPr bwMode="auto">
          <a:xfrm>
            <a:off x="7118350" y="1447800"/>
            <a:ext cx="1371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 dirty="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(3,1)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(1,3)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</p:txBody>
      </p:sp>
    </p:spTree>
    <p:extLst>
      <p:ext uri="{BB962C8B-B14F-4D97-AF65-F5344CB8AC3E}">
        <p14:creationId xmlns:p14="http://schemas.microsoft.com/office/powerpoint/2010/main" val="3004755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1" name="Group 1"/>
          <p:cNvGrpSpPr>
            <a:grpSpLocks/>
          </p:cNvGrpSpPr>
          <p:nvPr/>
        </p:nvGrpSpPr>
        <p:grpSpPr bwMode="auto">
          <a:xfrm>
            <a:off x="9178925" y="1812925"/>
            <a:ext cx="1568450" cy="1566863"/>
            <a:chOff x="6388048" y="3217069"/>
            <a:chExt cx="1567707" cy="1566862"/>
          </a:xfrm>
        </p:grpSpPr>
        <p:grpSp>
          <p:nvGrpSpPr>
            <p:cNvPr id="76831" name="Group 48"/>
            <p:cNvGrpSpPr>
              <a:grpSpLocks/>
            </p:cNvGrpSpPr>
            <p:nvPr/>
          </p:nvGrpSpPr>
          <p:grpSpPr bwMode="auto">
            <a:xfrm rot="-5400000">
              <a:off x="6388471" y="3216646"/>
              <a:ext cx="1566862" cy="1567707"/>
              <a:chOff x="3984" y="1056"/>
              <a:chExt cx="1296" cy="1296"/>
            </a:xfrm>
          </p:grpSpPr>
          <p:sp>
            <p:nvSpPr>
              <p:cNvPr id="76842" name="Rectangle 63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3" name="Rectangle 64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4" name="Rectangle 65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5" name="Rectangle 66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6" name="Rectangle 67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7" name="Rectangle 68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8" name="Rectangle 69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9" name="Rectangle 70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50" name="Rectangle 71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6832" name="Group 49"/>
            <p:cNvGrpSpPr>
              <a:grpSpLocks/>
            </p:cNvGrpSpPr>
            <p:nvPr/>
          </p:nvGrpSpPr>
          <p:grpSpPr bwMode="auto">
            <a:xfrm rot="-5400000">
              <a:off x="6871047" y="3637616"/>
              <a:ext cx="1273076" cy="664098"/>
              <a:chOff x="4227" y="3291"/>
              <a:chExt cx="1053" cy="549"/>
            </a:xfrm>
          </p:grpSpPr>
          <p:sp>
            <p:nvSpPr>
              <p:cNvPr id="76834" name="Oval 55"/>
              <p:cNvSpPr>
                <a:spLocks noChangeArrowheads="1"/>
              </p:cNvSpPr>
              <p:nvPr/>
            </p:nvSpPr>
            <p:spPr bwMode="auto">
              <a:xfrm>
                <a:off x="4656" y="3600"/>
                <a:ext cx="96" cy="96"/>
              </a:xfrm>
              <a:prstGeom prst="ellipse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5" name="Oval 56"/>
              <p:cNvSpPr>
                <a:spLocks noChangeArrowheads="1"/>
              </p:cNvSpPr>
              <p:nvPr/>
            </p:nvSpPr>
            <p:spPr bwMode="auto">
              <a:xfrm>
                <a:off x="4560" y="3744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6" name="Oval 57"/>
              <p:cNvSpPr>
                <a:spLocks noChangeArrowheads="1"/>
              </p:cNvSpPr>
              <p:nvPr/>
            </p:nvSpPr>
            <p:spPr bwMode="auto">
              <a:xfrm>
                <a:off x="5211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/>
              </a:p>
            </p:txBody>
          </p:sp>
          <p:sp>
            <p:nvSpPr>
              <p:cNvPr id="76837" name="Oval 58"/>
              <p:cNvSpPr>
                <a:spLocks noChangeArrowheads="1"/>
              </p:cNvSpPr>
              <p:nvPr/>
            </p:nvSpPr>
            <p:spPr bwMode="auto">
              <a:xfrm>
                <a:off x="4683" y="3291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8" name="Oval 59"/>
              <p:cNvSpPr>
                <a:spLocks noChangeArrowheads="1"/>
              </p:cNvSpPr>
              <p:nvPr/>
            </p:nvSpPr>
            <p:spPr bwMode="auto">
              <a:xfrm flipH="1" flipV="1">
                <a:off x="4227" y="3699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9" name="Oval 60"/>
              <p:cNvSpPr>
                <a:spLocks noChangeArrowheads="1"/>
              </p:cNvSpPr>
              <p:nvPr/>
            </p:nvSpPr>
            <p:spPr bwMode="auto">
              <a:xfrm>
                <a:off x="5067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0" name="Oval 61"/>
              <p:cNvSpPr>
                <a:spLocks noChangeArrowheads="1"/>
              </p:cNvSpPr>
              <p:nvPr/>
            </p:nvSpPr>
            <p:spPr bwMode="auto">
              <a:xfrm>
                <a:off x="5088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1" name="Oval 62"/>
              <p:cNvSpPr>
                <a:spLocks noChangeArrowheads="1"/>
              </p:cNvSpPr>
              <p:nvPr/>
            </p:nvSpPr>
            <p:spPr bwMode="auto">
              <a:xfrm>
                <a:off x="5232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6833" name="Oval 52"/>
            <p:cNvSpPr>
              <a:spLocks noChangeArrowheads="1"/>
            </p:cNvSpPr>
            <p:nvPr/>
          </p:nvSpPr>
          <p:spPr bwMode="auto">
            <a:xfrm rot="-5400000">
              <a:off x="7665455" y="3853561"/>
              <a:ext cx="116100" cy="11612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Particle Filtering: Resample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524000"/>
            <a:ext cx="6629400" cy="46783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Rather than tracking weighted samples, we resample</a:t>
            </a:r>
          </a:p>
          <a:p>
            <a:pPr>
              <a:lnSpc>
                <a:spcPct val="90000"/>
              </a:lnSpc>
            </a:pPr>
            <a:endParaRPr lang="en-US" sz="24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N times, we choose from our weighted sample distribution (i.e. draw with replacement)</a:t>
            </a:r>
          </a:p>
          <a:p>
            <a:pPr>
              <a:lnSpc>
                <a:spcPct val="90000"/>
              </a:lnSpc>
            </a:pPr>
            <a:endParaRPr lang="en-US" sz="24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This is equivalent to renormalizing the distribution</a:t>
            </a:r>
          </a:p>
          <a:p>
            <a:pPr>
              <a:lnSpc>
                <a:spcPct val="90000"/>
              </a:lnSpc>
            </a:pPr>
            <a:endParaRPr lang="en-US" sz="24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Now the update is complete for this time step, continue with the next one</a:t>
            </a:r>
          </a:p>
        </p:txBody>
      </p:sp>
      <p:sp>
        <p:nvSpPr>
          <p:cNvPr id="48" name="Isosceles Triangle 47"/>
          <p:cNvSpPr/>
          <p:nvPr/>
        </p:nvSpPr>
        <p:spPr bwMode="auto">
          <a:xfrm flipV="1">
            <a:off x="9636125" y="3794125"/>
            <a:ext cx="639763" cy="2905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76805" name="Oval 53"/>
          <p:cNvSpPr>
            <a:spLocks noChangeArrowheads="1"/>
          </p:cNvSpPr>
          <p:nvPr/>
        </p:nvSpPr>
        <p:spPr bwMode="auto">
          <a:xfrm rot="-5400000">
            <a:off x="9407525" y="2041525"/>
            <a:ext cx="33338" cy="333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endParaRPr lang="en-US"/>
          </a:p>
        </p:txBody>
      </p:sp>
      <p:grpSp>
        <p:nvGrpSpPr>
          <p:cNvPr id="76806" name="Group 2"/>
          <p:cNvGrpSpPr>
            <a:grpSpLocks/>
          </p:cNvGrpSpPr>
          <p:nvPr/>
        </p:nvGrpSpPr>
        <p:grpSpPr bwMode="auto">
          <a:xfrm>
            <a:off x="9178925" y="4556125"/>
            <a:ext cx="1566863" cy="1566863"/>
            <a:chOff x="4563129" y="4131470"/>
            <a:chExt cx="1567003" cy="1566862"/>
          </a:xfrm>
        </p:grpSpPr>
        <p:grpSp>
          <p:nvGrpSpPr>
            <p:cNvPr id="76811" name="Group 74"/>
            <p:cNvGrpSpPr>
              <a:grpSpLocks/>
            </p:cNvGrpSpPr>
            <p:nvPr/>
          </p:nvGrpSpPr>
          <p:grpSpPr bwMode="auto">
            <a:xfrm rot="-5400000">
              <a:off x="4563200" y="4131399"/>
              <a:ext cx="1566862" cy="1567003"/>
              <a:chOff x="3984" y="1056"/>
              <a:chExt cx="1296" cy="1296"/>
            </a:xfrm>
          </p:grpSpPr>
          <p:sp>
            <p:nvSpPr>
              <p:cNvPr id="76822" name="Rectangle 86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3" name="Rectangle 87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4" name="Rectangle 88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5" name="Rectangle 89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6" name="Rectangle 90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7" name="Rectangle 91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8" name="Rectangle 92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9" name="Rectangle 93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0" name="Rectangle 94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6812" name="Oval 75"/>
            <p:cNvSpPr>
              <a:spLocks noChangeArrowheads="1"/>
            </p:cNvSpPr>
            <p:nvPr/>
          </p:nvSpPr>
          <p:spPr bwMode="auto">
            <a:xfrm rot="-5400000">
              <a:off x="5723878" y="5001943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3" name="Oval 76"/>
            <p:cNvSpPr>
              <a:spLocks noChangeArrowheads="1"/>
            </p:cNvSpPr>
            <p:nvPr/>
          </p:nvSpPr>
          <p:spPr bwMode="auto">
            <a:xfrm rot="-5400000">
              <a:off x="5956026" y="4769815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4" name="Oval 77"/>
            <p:cNvSpPr>
              <a:spLocks noChangeArrowheads="1"/>
            </p:cNvSpPr>
            <p:nvPr/>
          </p:nvSpPr>
          <p:spPr bwMode="auto">
            <a:xfrm rot="-5400000">
              <a:off x="5839952" y="4885879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5" name="Oval 78"/>
            <p:cNvSpPr>
              <a:spLocks noChangeArrowheads="1"/>
            </p:cNvSpPr>
            <p:nvPr/>
          </p:nvSpPr>
          <p:spPr bwMode="auto">
            <a:xfrm rot="-5400000">
              <a:off x="5317618" y="4943911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6" name="Oval 79"/>
            <p:cNvSpPr>
              <a:spLocks noChangeArrowheads="1"/>
            </p:cNvSpPr>
            <p:nvPr/>
          </p:nvSpPr>
          <p:spPr bwMode="auto">
            <a:xfrm rot="-5400000">
              <a:off x="5839952" y="4363592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7" name="Oval 80"/>
            <p:cNvSpPr>
              <a:spLocks noChangeArrowheads="1"/>
            </p:cNvSpPr>
            <p:nvPr/>
          </p:nvSpPr>
          <p:spPr bwMode="auto">
            <a:xfrm rot="-5400000">
              <a:off x="5723878" y="4769815"/>
              <a:ext cx="116064" cy="11607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8" name="Oval 81"/>
            <p:cNvSpPr>
              <a:spLocks noChangeArrowheads="1"/>
            </p:cNvSpPr>
            <p:nvPr/>
          </p:nvSpPr>
          <p:spPr bwMode="auto">
            <a:xfrm rot="-5400000">
              <a:off x="5839952" y="5292103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9" name="Oval 82"/>
            <p:cNvSpPr>
              <a:spLocks noChangeArrowheads="1"/>
            </p:cNvSpPr>
            <p:nvPr/>
          </p:nvSpPr>
          <p:spPr bwMode="auto">
            <a:xfrm rot="-5400000">
              <a:off x="5956026" y="5001943"/>
              <a:ext cx="116064" cy="11607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0" name="Oval 83"/>
            <p:cNvSpPr>
              <a:spLocks noChangeArrowheads="1"/>
            </p:cNvSpPr>
            <p:nvPr/>
          </p:nvSpPr>
          <p:spPr bwMode="auto">
            <a:xfrm rot="-5400000">
              <a:off x="5839952" y="5466199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1" name="Oval 84"/>
            <p:cNvSpPr>
              <a:spLocks noChangeArrowheads="1"/>
            </p:cNvSpPr>
            <p:nvPr/>
          </p:nvSpPr>
          <p:spPr bwMode="auto">
            <a:xfrm rot="-5400000">
              <a:off x="5317618" y="4363592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807" name="TextBox 98"/>
          <p:cNvSpPr txBox="1">
            <a:spLocks noChangeArrowheads="1"/>
          </p:cNvSpPr>
          <p:nvPr/>
        </p:nvSpPr>
        <p:spPr bwMode="auto">
          <a:xfrm>
            <a:off x="6934200" y="1600200"/>
            <a:ext cx="1371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(3,1)  w=.4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  w=.4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(1,3)  w=.1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(2,2)  w=.4</a:t>
            </a:r>
          </a:p>
        </p:txBody>
      </p:sp>
      <p:sp>
        <p:nvSpPr>
          <p:cNvPr id="76808" name="TextBox 99"/>
          <p:cNvSpPr txBox="1">
            <a:spLocks noChangeArrowheads="1"/>
          </p:cNvSpPr>
          <p:nvPr/>
        </p:nvSpPr>
        <p:spPr bwMode="auto">
          <a:xfrm>
            <a:off x="6934200" y="4419600"/>
            <a:ext cx="1371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(New) 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</p:txBody>
      </p:sp>
      <p:cxnSp>
        <p:nvCxnSpPr>
          <p:cNvPr id="76809" name="AutoShape 47"/>
          <p:cNvCxnSpPr>
            <a:cxnSpLocks noChangeShapeType="1"/>
            <a:stCxn id="76834" idx="3"/>
            <a:endCxn id="76817" idx="5"/>
          </p:cNvCxnSpPr>
          <p:nvPr/>
        </p:nvCxnSpPr>
        <p:spPr bwMode="auto">
          <a:xfrm flipH="1">
            <a:off x="10439400" y="2667000"/>
            <a:ext cx="0" cy="2544763"/>
          </a:xfrm>
          <a:prstGeom prst="curvedConnector3">
            <a:avLst>
              <a:gd name="adj1" fmla="val -4300788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6810" name="AutoShape 47"/>
          <p:cNvCxnSpPr>
            <a:cxnSpLocks noChangeShapeType="1"/>
            <a:stCxn id="76834" idx="3"/>
            <a:endCxn id="76819" idx="5"/>
          </p:cNvCxnSpPr>
          <p:nvPr/>
        </p:nvCxnSpPr>
        <p:spPr bwMode="auto">
          <a:xfrm>
            <a:off x="10439400" y="2667000"/>
            <a:ext cx="231775" cy="2776538"/>
          </a:xfrm>
          <a:prstGeom prst="curvedConnector3">
            <a:avLst>
              <a:gd name="adj1" fmla="val 206051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715955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cs typeface="Calibri"/>
              </a:rPr>
              <a:t>Recap: Particle Filtering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11734800" cy="4525963"/>
          </a:xfrm>
        </p:spPr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Particles: track samples of states rather than an explicit distribution</a:t>
            </a:r>
          </a:p>
          <a:p>
            <a:pPr lvl="1"/>
            <a:endParaRPr lang="en-US" dirty="0" smtClean="0">
              <a:latin typeface="Calibri"/>
              <a:cs typeface="Calibri"/>
            </a:endParaRPr>
          </a:p>
        </p:txBody>
      </p:sp>
      <p:sp>
        <p:nvSpPr>
          <p:cNvPr id="9221" name="TextBox 24"/>
          <p:cNvSpPr txBox="1">
            <a:spLocks noChangeArrowheads="1"/>
          </p:cNvSpPr>
          <p:nvPr/>
        </p:nvSpPr>
        <p:spPr bwMode="auto">
          <a:xfrm>
            <a:off x="1524000" y="4191001"/>
            <a:ext cx="1371600" cy="212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Particles: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(3,3)   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(1,2)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</p:txBody>
      </p:sp>
      <p:grpSp>
        <p:nvGrpSpPr>
          <p:cNvPr id="9278" name="Group 37"/>
          <p:cNvGrpSpPr>
            <a:grpSpLocks/>
          </p:cNvGrpSpPr>
          <p:nvPr/>
        </p:nvGrpSpPr>
        <p:grpSpPr bwMode="auto">
          <a:xfrm rot="16200000">
            <a:off x="1448141" y="2471399"/>
            <a:ext cx="1566863" cy="1567543"/>
            <a:chOff x="6324600" y="4419600"/>
            <a:chExt cx="2057400" cy="2057400"/>
          </a:xfrm>
        </p:grpSpPr>
        <p:grpSp>
          <p:nvGrpSpPr>
            <p:cNvPr id="9301" name="Group 14"/>
            <p:cNvGrpSpPr>
              <a:grpSpLocks/>
            </p:cNvGrpSpPr>
            <p:nvPr/>
          </p:nvGrpSpPr>
          <p:grpSpPr bwMode="auto">
            <a:xfrm>
              <a:off x="6324600" y="4419600"/>
              <a:ext cx="2057400" cy="2057400"/>
              <a:chOff x="3984" y="1056"/>
              <a:chExt cx="1296" cy="1296"/>
            </a:xfrm>
          </p:grpSpPr>
          <p:sp>
            <p:nvSpPr>
              <p:cNvPr id="9312" name="Rectangle 1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3" name="Rectangle 1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4" name="Rectangle 1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5" name="Rectangle 1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6" name="Rectangle 1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7" name="Rectangle 2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8" name="Rectangle 2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9" name="Rectangle 2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20" name="Rectangle 2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9302" name="Oval 24"/>
            <p:cNvSpPr>
              <a:spLocks noChangeArrowheads="1"/>
            </p:cNvSpPr>
            <p:nvPr/>
          </p:nvSpPr>
          <p:spPr bwMode="auto">
            <a:xfrm>
              <a:off x="80772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3" name="Oval 25"/>
            <p:cNvSpPr>
              <a:spLocks noChangeArrowheads="1"/>
            </p:cNvSpPr>
            <p:nvPr/>
          </p:nvSpPr>
          <p:spPr bwMode="auto">
            <a:xfrm>
              <a:off x="78486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4" name="Oval 26"/>
            <p:cNvSpPr>
              <a:spLocks noChangeArrowheads="1"/>
            </p:cNvSpPr>
            <p:nvPr/>
          </p:nvSpPr>
          <p:spPr bwMode="auto">
            <a:xfrm>
              <a:off x="8001000" y="6019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5" name="Oval 27"/>
            <p:cNvSpPr>
              <a:spLocks noChangeArrowheads="1"/>
            </p:cNvSpPr>
            <p:nvPr/>
          </p:nvSpPr>
          <p:spPr bwMode="auto">
            <a:xfrm>
              <a:off x="78486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6" name="Oval 28"/>
            <p:cNvSpPr>
              <a:spLocks noChangeArrowheads="1"/>
            </p:cNvSpPr>
            <p:nvPr/>
          </p:nvSpPr>
          <p:spPr bwMode="auto">
            <a:xfrm>
              <a:off x="8153400" y="61722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7" name="Oval 29"/>
            <p:cNvSpPr>
              <a:spLocks noChangeArrowheads="1"/>
            </p:cNvSpPr>
            <p:nvPr/>
          </p:nvSpPr>
          <p:spPr bwMode="auto">
            <a:xfrm>
              <a:off x="81534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8" name="Oval 30"/>
            <p:cNvSpPr>
              <a:spLocks noChangeArrowheads="1"/>
            </p:cNvSpPr>
            <p:nvPr/>
          </p:nvSpPr>
          <p:spPr bwMode="auto">
            <a:xfrm>
              <a:off x="73914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9" name="Oval 31"/>
            <p:cNvSpPr>
              <a:spLocks noChangeArrowheads="1"/>
            </p:cNvSpPr>
            <p:nvPr/>
          </p:nvSpPr>
          <p:spPr bwMode="auto">
            <a:xfrm>
              <a:off x="78486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10" name="Oval 32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11" name="Oval 33"/>
            <p:cNvSpPr>
              <a:spLocks noChangeArrowheads="1"/>
            </p:cNvSpPr>
            <p:nvPr/>
          </p:nvSpPr>
          <p:spPr bwMode="auto">
            <a:xfrm>
              <a:off x="7239000" y="4648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2975429" y="2471739"/>
            <a:ext cx="2587171" cy="1566863"/>
            <a:chOff x="2442028" y="2471739"/>
            <a:chExt cx="2587171" cy="1566862"/>
          </a:xfrm>
        </p:grpSpPr>
        <p:sp>
          <p:nvSpPr>
            <p:cNvPr id="47" name="Isosceles Triangle 46"/>
            <p:cNvSpPr/>
            <p:nvPr/>
          </p:nvSpPr>
          <p:spPr bwMode="auto">
            <a:xfrm rot="16200000" flipV="1">
              <a:off x="2643982" y="3110707"/>
              <a:ext cx="639762" cy="28892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9280" name="Group 4"/>
            <p:cNvGrpSpPr>
              <a:grpSpLocks/>
            </p:cNvGrpSpPr>
            <p:nvPr/>
          </p:nvGrpSpPr>
          <p:grpSpPr bwMode="auto">
            <a:xfrm rot="16200000">
              <a:off x="3461997" y="2471398"/>
              <a:ext cx="1566862" cy="1567543"/>
              <a:chOff x="3984" y="1056"/>
              <a:chExt cx="1296" cy="1296"/>
            </a:xfrm>
          </p:grpSpPr>
          <p:sp>
            <p:nvSpPr>
              <p:cNvPr id="9292" name="Rectangle 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3" name="Rectangle 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4" name="Rectangle 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5" name="Rectangle 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6" name="Rectangle 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7" name="Rectangle 1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8" name="Rectangle 1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9" name="Rectangle 1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00" name="Rectangle 1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9281" name="Oval 14"/>
            <p:cNvSpPr>
              <a:spLocks noChangeArrowheads="1"/>
            </p:cNvSpPr>
            <p:nvPr/>
          </p:nvSpPr>
          <p:spPr bwMode="auto">
            <a:xfrm rot="16200000">
              <a:off x="4622824" y="3226128"/>
              <a:ext cx="116064" cy="11611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2" name="Oval 15"/>
            <p:cNvSpPr>
              <a:spLocks noChangeArrowheads="1"/>
            </p:cNvSpPr>
            <p:nvPr/>
          </p:nvSpPr>
          <p:spPr bwMode="auto">
            <a:xfrm rot="16200000">
              <a:off x="4796996" y="311006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3" name="Oval 16"/>
            <p:cNvSpPr>
              <a:spLocks noChangeArrowheads="1"/>
            </p:cNvSpPr>
            <p:nvPr/>
          </p:nvSpPr>
          <p:spPr bwMode="auto">
            <a:xfrm rot="16200000">
              <a:off x="4796996" y="3342192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4" name="Oval 17"/>
            <p:cNvSpPr>
              <a:spLocks noChangeArrowheads="1"/>
            </p:cNvSpPr>
            <p:nvPr/>
          </p:nvSpPr>
          <p:spPr bwMode="auto">
            <a:xfrm rot="16200000">
              <a:off x="4738939" y="2587777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5" name="Oval 18"/>
            <p:cNvSpPr>
              <a:spLocks noChangeArrowheads="1"/>
            </p:cNvSpPr>
            <p:nvPr/>
          </p:nvSpPr>
          <p:spPr bwMode="auto">
            <a:xfrm rot="16200000">
              <a:off x="4216424" y="3226128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6" name="Oval 19"/>
            <p:cNvSpPr>
              <a:spLocks noChangeArrowheads="1"/>
            </p:cNvSpPr>
            <p:nvPr/>
          </p:nvSpPr>
          <p:spPr bwMode="auto">
            <a:xfrm rot="16200000">
              <a:off x="4738939" y="3748415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7" name="Oval 20"/>
            <p:cNvSpPr>
              <a:spLocks noChangeArrowheads="1"/>
            </p:cNvSpPr>
            <p:nvPr/>
          </p:nvSpPr>
          <p:spPr bwMode="auto">
            <a:xfrm rot="16200000">
              <a:off x="3693910" y="2703840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8" name="Oval 21"/>
            <p:cNvSpPr>
              <a:spLocks noChangeArrowheads="1"/>
            </p:cNvSpPr>
            <p:nvPr/>
          </p:nvSpPr>
          <p:spPr bwMode="auto">
            <a:xfrm rot="16200000">
              <a:off x="4738939" y="2761872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9" name="Oval 22"/>
            <p:cNvSpPr>
              <a:spLocks noChangeArrowheads="1"/>
            </p:cNvSpPr>
            <p:nvPr/>
          </p:nvSpPr>
          <p:spPr bwMode="auto">
            <a:xfrm rot="16200000">
              <a:off x="4216424" y="2761872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90" name="Oval 23"/>
            <p:cNvSpPr>
              <a:spLocks noChangeArrowheads="1"/>
            </p:cNvSpPr>
            <p:nvPr/>
          </p:nvSpPr>
          <p:spPr bwMode="auto">
            <a:xfrm rot="16200000">
              <a:off x="4216424" y="2587777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cxnSp>
          <p:nvCxnSpPr>
            <p:cNvPr id="68" name="Shape 67"/>
            <p:cNvCxnSpPr>
              <a:stCxn id="9306" idx="4"/>
              <a:endCxn id="9281" idx="6"/>
            </p:cNvCxnSpPr>
            <p:nvPr/>
          </p:nvCxnSpPr>
          <p:spPr bwMode="auto">
            <a:xfrm>
              <a:off x="2442028" y="2587802"/>
              <a:ext cx="2238828" cy="638351"/>
            </a:xfrm>
            <a:prstGeom prst="curvedConnector2">
              <a:avLst/>
            </a:prstGeom>
            <a:ln w="28575"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" name="Group 72"/>
          <p:cNvGrpSpPr>
            <a:grpSpLocks/>
          </p:cNvGrpSpPr>
          <p:nvPr/>
        </p:nvGrpSpPr>
        <p:grpSpPr bwMode="auto">
          <a:xfrm rot="-5400000">
            <a:off x="5967395" y="1852592"/>
            <a:ext cx="1566863" cy="2805163"/>
            <a:chOff x="6400800" y="2643215"/>
            <a:chExt cx="2057400" cy="3681385"/>
          </a:xfrm>
        </p:grpSpPr>
        <p:sp>
          <p:nvSpPr>
            <p:cNvPr id="74" name="Isosceles Triangle 73"/>
            <p:cNvSpPr/>
            <p:nvPr/>
          </p:nvSpPr>
          <p:spPr>
            <a:xfrm flipV="1">
              <a:off x="7009474" y="3443291"/>
              <a:ext cx="840052" cy="38125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9254" name="Group 25"/>
            <p:cNvGrpSpPr>
              <a:grpSpLocks/>
            </p:cNvGrpSpPr>
            <p:nvPr/>
          </p:nvGrpSpPr>
          <p:grpSpPr bwMode="auto">
            <a:xfrm>
              <a:off x="6400800" y="4267200"/>
              <a:ext cx="2057400" cy="2057400"/>
              <a:chOff x="3984" y="1056"/>
              <a:chExt cx="1296" cy="1296"/>
            </a:xfrm>
          </p:grpSpPr>
          <p:sp>
            <p:nvSpPr>
              <p:cNvPr id="9269" name="Rectangle 26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0" name="Rectangle 27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1" name="Rectangle 28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2" name="Rectangle 29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3" name="Rectangle 30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4" name="Rectangle 31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5" name="Rectangle 32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6" name="Rectangle 33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7" name="Rectangle 34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grpSp>
          <p:nvGrpSpPr>
            <p:cNvPr id="9255" name="Group 35"/>
            <p:cNvGrpSpPr>
              <a:grpSpLocks/>
            </p:cNvGrpSpPr>
            <p:nvPr/>
          </p:nvGrpSpPr>
          <p:grpSpPr bwMode="auto">
            <a:xfrm>
              <a:off x="6634168" y="5300668"/>
              <a:ext cx="1671638" cy="871538"/>
              <a:chOff x="4227" y="3291"/>
              <a:chExt cx="1053" cy="549"/>
            </a:xfrm>
          </p:grpSpPr>
          <p:sp>
            <p:nvSpPr>
              <p:cNvPr id="9261" name="Oval 36"/>
              <p:cNvSpPr>
                <a:spLocks noChangeArrowheads="1"/>
              </p:cNvSpPr>
              <p:nvPr/>
            </p:nvSpPr>
            <p:spPr bwMode="auto">
              <a:xfrm>
                <a:off x="4656" y="3600"/>
                <a:ext cx="96" cy="96"/>
              </a:xfrm>
              <a:prstGeom prst="ellipse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2" name="Oval 37"/>
              <p:cNvSpPr>
                <a:spLocks noChangeArrowheads="1"/>
              </p:cNvSpPr>
              <p:nvPr/>
            </p:nvSpPr>
            <p:spPr bwMode="auto">
              <a:xfrm>
                <a:off x="4560" y="3744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3" name="Oval 38"/>
              <p:cNvSpPr>
                <a:spLocks noChangeArrowheads="1"/>
              </p:cNvSpPr>
              <p:nvPr/>
            </p:nvSpPr>
            <p:spPr bwMode="auto">
              <a:xfrm>
                <a:off x="5211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4" name="Oval 39"/>
              <p:cNvSpPr>
                <a:spLocks noChangeArrowheads="1"/>
              </p:cNvSpPr>
              <p:nvPr/>
            </p:nvSpPr>
            <p:spPr bwMode="auto">
              <a:xfrm>
                <a:off x="4683" y="3291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5" name="Oval 40"/>
              <p:cNvSpPr>
                <a:spLocks noChangeArrowheads="1"/>
              </p:cNvSpPr>
              <p:nvPr/>
            </p:nvSpPr>
            <p:spPr bwMode="auto">
              <a:xfrm flipH="1" flipV="1">
                <a:off x="4227" y="3699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6" name="Oval 41"/>
              <p:cNvSpPr>
                <a:spLocks noChangeArrowheads="1"/>
              </p:cNvSpPr>
              <p:nvPr/>
            </p:nvSpPr>
            <p:spPr bwMode="auto">
              <a:xfrm>
                <a:off x="5067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7" name="Oval 42"/>
              <p:cNvSpPr>
                <a:spLocks noChangeArrowheads="1"/>
              </p:cNvSpPr>
              <p:nvPr/>
            </p:nvSpPr>
            <p:spPr bwMode="auto">
              <a:xfrm>
                <a:off x="5088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8" name="Oval 43"/>
              <p:cNvSpPr>
                <a:spLocks noChangeArrowheads="1"/>
              </p:cNvSpPr>
              <p:nvPr/>
            </p:nvSpPr>
            <p:spPr bwMode="auto">
              <a:xfrm>
                <a:off x="5232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9256" name="Rectangle 44"/>
            <p:cNvSpPr>
              <a:spLocks noChangeArrowheads="1"/>
            </p:cNvSpPr>
            <p:nvPr/>
          </p:nvSpPr>
          <p:spPr bwMode="auto">
            <a:xfrm>
              <a:off x="7086600" y="5638800"/>
              <a:ext cx="685800" cy="685800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9257" name="Group 45"/>
            <p:cNvGrpSpPr>
              <a:grpSpLocks/>
            </p:cNvGrpSpPr>
            <p:nvPr/>
          </p:nvGrpSpPr>
          <p:grpSpPr bwMode="auto">
            <a:xfrm>
              <a:off x="7374038" y="2643215"/>
              <a:ext cx="779473" cy="3148047"/>
              <a:chOff x="4693" y="1665"/>
              <a:chExt cx="491" cy="1983"/>
            </a:xfrm>
          </p:grpSpPr>
          <p:sp>
            <p:nvSpPr>
              <p:cNvPr id="9259" name="Oval 46"/>
              <p:cNvSpPr>
                <a:spLocks noChangeArrowheads="1"/>
              </p:cNvSpPr>
              <p:nvPr/>
            </p:nvSpPr>
            <p:spPr bwMode="auto">
              <a:xfrm>
                <a:off x="5157" y="2901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>
                  <a:latin typeface="Calibri"/>
                  <a:cs typeface="Calibri"/>
                </a:endParaRPr>
              </a:p>
            </p:txBody>
          </p:sp>
          <p:cxnSp>
            <p:nvCxnSpPr>
              <p:cNvPr id="9260" name="AutoShape 47"/>
              <p:cNvCxnSpPr>
                <a:cxnSpLocks noChangeShapeType="1"/>
                <a:stCxn id="9281" idx="4"/>
                <a:endCxn id="9261" idx="0"/>
              </p:cNvCxnSpPr>
              <p:nvPr/>
            </p:nvCxnSpPr>
            <p:spPr bwMode="auto">
              <a:xfrm rot="5400000">
                <a:off x="3707" y="2651"/>
                <a:ext cx="1983" cy="11"/>
              </a:xfrm>
              <a:prstGeom prst="curvedConnector3">
                <a:avLst>
                  <a:gd name="adj1" fmla="val 50000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sp>
          <p:nvSpPr>
            <p:cNvPr id="9258" name="Oval 50"/>
            <p:cNvSpPr>
              <a:spLocks noChangeArrowheads="1"/>
            </p:cNvSpPr>
            <p:nvPr/>
          </p:nvSpPr>
          <p:spPr bwMode="auto">
            <a:xfrm>
              <a:off x="7469976" y="5943603"/>
              <a:ext cx="152448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grpSp>
        <p:nvGrpSpPr>
          <p:cNvPr id="10" name="Group 161"/>
          <p:cNvGrpSpPr>
            <a:grpSpLocks/>
          </p:cNvGrpSpPr>
          <p:nvPr/>
        </p:nvGrpSpPr>
        <p:grpSpPr bwMode="auto">
          <a:xfrm rot="-5400000">
            <a:off x="8859045" y="2161381"/>
            <a:ext cx="1566863" cy="2187577"/>
            <a:chOff x="6400800" y="3452416"/>
            <a:chExt cx="2057400" cy="2872184"/>
          </a:xfrm>
        </p:grpSpPr>
        <p:grpSp>
          <p:nvGrpSpPr>
            <p:cNvPr id="9232" name="Group 24"/>
            <p:cNvGrpSpPr>
              <a:grpSpLocks/>
            </p:cNvGrpSpPr>
            <p:nvPr/>
          </p:nvGrpSpPr>
          <p:grpSpPr bwMode="auto">
            <a:xfrm>
              <a:off x="6400800" y="4267200"/>
              <a:ext cx="2057400" cy="2057400"/>
              <a:chOff x="3984" y="1056"/>
              <a:chExt cx="1296" cy="1296"/>
            </a:xfrm>
          </p:grpSpPr>
          <p:sp>
            <p:nvSpPr>
              <p:cNvPr id="9244" name="Rectangle 2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45" name="Rectangle 2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46" name="Rectangle 2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47" name="Rectangle 2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48" name="Rectangle 2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49" name="Rectangle 3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50" name="Rectangle 3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51" name="Rectangle 3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52" name="Rectangle 3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9233" name="Oval 34"/>
            <p:cNvSpPr>
              <a:spLocks noChangeArrowheads="1"/>
            </p:cNvSpPr>
            <p:nvPr/>
          </p:nvSpPr>
          <p:spPr bwMode="auto">
            <a:xfrm>
              <a:off x="7162800" y="5791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4" name="Oval 35"/>
            <p:cNvSpPr>
              <a:spLocks noChangeArrowheads="1"/>
            </p:cNvSpPr>
            <p:nvPr/>
          </p:nvSpPr>
          <p:spPr bwMode="auto">
            <a:xfrm>
              <a:off x="74676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5" name="Oval 36"/>
            <p:cNvSpPr>
              <a:spLocks noChangeArrowheads="1"/>
            </p:cNvSpPr>
            <p:nvPr/>
          </p:nvSpPr>
          <p:spPr bwMode="auto">
            <a:xfrm>
              <a:off x="7315200" y="59436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6" name="Oval 37"/>
            <p:cNvSpPr>
              <a:spLocks noChangeArrowheads="1"/>
            </p:cNvSpPr>
            <p:nvPr/>
          </p:nvSpPr>
          <p:spPr bwMode="auto">
            <a:xfrm>
              <a:off x="7239000" y="5257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7" name="Oval 38"/>
            <p:cNvSpPr>
              <a:spLocks noChangeArrowheads="1"/>
            </p:cNvSpPr>
            <p:nvPr/>
          </p:nvSpPr>
          <p:spPr bwMode="auto">
            <a:xfrm>
              <a:off x="8001000" y="59436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8" name="Oval 39"/>
            <p:cNvSpPr>
              <a:spLocks noChangeArrowheads="1"/>
            </p:cNvSpPr>
            <p:nvPr/>
          </p:nvSpPr>
          <p:spPr bwMode="auto">
            <a:xfrm>
              <a:off x="7467600" y="57912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9" name="Oval 40"/>
            <p:cNvSpPr>
              <a:spLocks noChangeArrowheads="1"/>
            </p:cNvSpPr>
            <p:nvPr/>
          </p:nvSpPr>
          <p:spPr bwMode="auto">
            <a:xfrm>
              <a:off x="6781800" y="59436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40" name="Oval 41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41" name="Oval 42"/>
            <p:cNvSpPr>
              <a:spLocks noChangeArrowheads="1"/>
            </p:cNvSpPr>
            <p:nvPr/>
          </p:nvSpPr>
          <p:spPr bwMode="auto">
            <a:xfrm>
              <a:off x="6553200" y="59436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42" name="Oval 43"/>
            <p:cNvSpPr>
              <a:spLocks noChangeArrowheads="1"/>
            </p:cNvSpPr>
            <p:nvPr/>
          </p:nvSpPr>
          <p:spPr bwMode="auto">
            <a:xfrm>
              <a:off x="8001000" y="5257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1" name="Isosceles Triangle 160"/>
            <p:cNvSpPr/>
            <p:nvPr/>
          </p:nvSpPr>
          <p:spPr>
            <a:xfrm flipV="1">
              <a:off x="7009474" y="3452416"/>
              <a:ext cx="840052" cy="38143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9225" name="TextBox 163"/>
          <p:cNvSpPr txBox="1">
            <a:spLocks noChangeArrowheads="1"/>
          </p:cNvSpPr>
          <p:nvPr/>
        </p:nvSpPr>
        <p:spPr bwMode="auto">
          <a:xfrm>
            <a:off x="2667000" y="1905001"/>
            <a:ext cx="16002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Elapse</a:t>
            </a:r>
          </a:p>
        </p:txBody>
      </p:sp>
      <p:sp>
        <p:nvSpPr>
          <p:cNvPr id="9226" name="TextBox 164"/>
          <p:cNvSpPr txBox="1">
            <a:spLocks noChangeArrowheads="1"/>
          </p:cNvSpPr>
          <p:nvPr/>
        </p:nvSpPr>
        <p:spPr bwMode="auto">
          <a:xfrm>
            <a:off x="5257800" y="1905001"/>
            <a:ext cx="16002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Weight</a:t>
            </a:r>
          </a:p>
        </p:txBody>
      </p:sp>
      <p:sp>
        <p:nvSpPr>
          <p:cNvPr id="9227" name="TextBox 165"/>
          <p:cNvSpPr txBox="1">
            <a:spLocks noChangeArrowheads="1"/>
          </p:cNvSpPr>
          <p:nvPr/>
        </p:nvSpPr>
        <p:spPr bwMode="auto">
          <a:xfrm>
            <a:off x="7848600" y="1905001"/>
            <a:ext cx="16002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Resample</a:t>
            </a:r>
          </a:p>
        </p:txBody>
      </p:sp>
      <p:sp>
        <p:nvSpPr>
          <p:cNvPr id="173" name="TextBox 24"/>
          <p:cNvSpPr txBox="1">
            <a:spLocks noChangeArrowheads="1"/>
          </p:cNvSpPr>
          <p:nvPr/>
        </p:nvSpPr>
        <p:spPr bwMode="auto">
          <a:xfrm>
            <a:off x="4191000" y="4191001"/>
            <a:ext cx="1371600" cy="212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Particles: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(3,1)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(1,3)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</p:txBody>
      </p:sp>
      <p:sp>
        <p:nvSpPr>
          <p:cNvPr id="174" name="TextBox 24"/>
          <p:cNvSpPr txBox="1">
            <a:spLocks noChangeArrowheads="1"/>
          </p:cNvSpPr>
          <p:nvPr/>
        </p:nvSpPr>
        <p:spPr bwMode="auto">
          <a:xfrm>
            <a:off x="6781800" y="4191001"/>
            <a:ext cx="1371600" cy="212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 sz="1200" dirty="0" smtClean="0">
                <a:latin typeface="Calibri"/>
                <a:cs typeface="Calibri"/>
              </a:rPr>
              <a:t>     Particles</a:t>
            </a:r>
            <a:r>
              <a:rPr lang="en-US" sz="1200" dirty="0">
                <a:latin typeface="Calibri"/>
                <a:cs typeface="Calibri"/>
              </a:rPr>
              <a:t>: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(3,2)  w=.9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(3,1)  w=.4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  w=.4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(1,3)  w=.1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(2,2)  w=.4</a:t>
            </a:r>
          </a:p>
        </p:txBody>
      </p:sp>
      <p:sp>
        <p:nvSpPr>
          <p:cNvPr id="175" name="TextBox 24"/>
          <p:cNvSpPr txBox="1">
            <a:spLocks noChangeArrowheads="1"/>
          </p:cNvSpPr>
          <p:nvPr/>
        </p:nvSpPr>
        <p:spPr bwMode="auto">
          <a:xfrm>
            <a:off x="9372600" y="4191001"/>
            <a:ext cx="1371600" cy="212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(New) Particles: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  <a:p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(1,3)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</p:txBody>
      </p:sp>
      <p:sp>
        <p:nvSpPr>
          <p:cNvPr id="9231" name="TextBox 14"/>
          <p:cNvSpPr txBox="1">
            <a:spLocks noChangeArrowheads="1"/>
          </p:cNvSpPr>
          <p:nvPr/>
        </p:nvSpPr>
        <p:spPr bwMode="auto">
          <a:xfrm>
            <a:off x="7467600" y="6553200"/>
            <a:ext cx="4724400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r"/>
            <a:r>
              <a:rPr lang="en-US" sz="1600" dirty="0" smtClean="0">
                <a:solidFill>
                  <a:srgbClr val="FF0000"/>
                </a:solidFill>
                <a:latin typeface="Calibri"/>
                <a:cs typeface="Calibri"/>
              </a:rPr>
              <a:t>[</a:t>
            </a:r>
            <a:r>
              <a:rPr lang="en-US" sz="1600" dirty="0" smtClean="0">
                <a:solidFill>
                  <a:srgbClr val="FF0000"/>
                </a:solidFill>
                <a:latin typeface="Calibri"/>
                <a:cs typeface="Calibri"/>
              </a:rPr>
              <a:t>Demos</a:t>
            </a:r>
            <a:r>
              <a:rPr lang="en-US" sz="1600" dirty="0" smtClean="0">
                <a:solidFill>
                  <a:srgbClr val="FF0000"/>
                </a:solidFill>
                <a:latin typeface="Calibri"/>
                <a:cs typeface="Calibri"/>
              </a:rPr>
              <a:t>: </a:t>
            </a:r>
            <a:r>
              <a:rPr lang="en-US" sz="1600" dirty="0" err="1" smtClean="0">
                <a:solidFill>
                  <a:srgbClr val="FF0000"/>
                </a:solidFill>
                <a:latin typeface="Calibri"/>
                <a:cs typeface="Calibri"/>
              </a:rPr>
              <a:t>ghostbusters</a:t>
            </a:r>
            <a:r>
              <a:rPr lang="en-US" sz="1600" dirty="0" smtClean="0">
                <a:solidFill>
                  <a:srgbClr val="FF0000"/>
                </a:solidFill>
                <a:latin typeface="Calibri"/>
                <a:cs typeface="Calibri"/>
              </a:rPr>
              <a:t> particle </a:t>
            </a:r>
            <a:r>
              <a:rPr lang="en-US" sz="1600" dirty="0" smtClean="0">
                <a:solidFill>
                  <a:srgbClr val="FF0000"/>
                </a:solidFill>
                <a:latin typeface="Calibri"/>
                <a:cs typeface="Calibri"/>
              </a:rPr>
              <a:t>filtering (L15D3,4,5)]</a:t>
            </a:r>
            <a:endParaRPr lang="en-US" sz="16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5" grpId="0"/>
      <p:bldP spid="9226" grpId="0"/>
      <p:bldP spid="9227" grpId="0"/>
      <p:bldP spid="173" grpId="0"/>
      <p:bldP spid="174" grpId="0"/>
      <p:bldP spid="17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Demo – Moderate Number of Particles</a:t>
            </a:r>
            <a:endParaRPr lang="en-US" dirty="0"/>
          </a:p>
        </p:txBody>
      </p:sp>
      <p:pic>
        <p:nvPicPr>
          <p:cNvPr id="5" name="Ghostbusters -- Circular Dynamics -- Particle Filter -- Moderate Number of Particl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100" y="1142999"/>
            <a:ext cx="830580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673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Demo – One Particle</a:t>
            </a:r>
            <a:endParaRPr lang="en-US" dirty="0"/>
          </a:p>
        </p:txBody>
      </p:sp>
      <p:pic>
        <p:nvPicPr>
          <p:cNvPr id="3" name="Ghostbusters -- Circular Dynamics -- Particle Filter -- One Particl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100" y="1143001"/>
            <a:ext cx="830580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00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Demo – Huge Number of Particles</a:t>
            </a:r>
            <a:endParaRPr lang="en-US" dirty="0"/>
          </a:p>
        </p:txBody>
      </p:sp>
      <p:pic>
        <p:nvPicPr>
          <p:cNvPr id="3" name="Ghostbusters -- Circular Dynamics -- Particle Filter -- Huge Number of Particl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794" y="1163042"/>
            <a:ext cx="8380413" cy="523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00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Demo Bonanza!</a:t>
            </a:r>
          </a:p>
        </p:txBody>
      </p:sp>
      <p:sp>
        <p:nvSpPr>
          <p:cNvPr id="102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03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2" y="1676402"/>
            <a:ext cx="2568575" cy="174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971800" y="4038601"/>
          <a:ext cx="2990851" cy="2211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3" name="Videoclip" r:id="rId4" imgW="5047619" imgH="3990476" progId="Package">
                  <p:embed/>
                </p:oleObj>
              </mc:Choice>
              <mc:Fallback>
                <p:oleObj name="Videoclip" r:id="rId4" imgW="5047619" imgH="3990476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6444"/>
                      <a:stretch>
                        <a:fillRect/>
                      </a:stretch>
                    </p:blipFill>
                    <p:spPr bwMode="auto">
                      <a:xfrm>
                        <a:off x="2971800" y="4038601"/>
                        <a:ext cx="2990851" cy="2211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1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6757" y="1752600"/>
            <a:ext cx="280764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4" descr="GHOSTBUSTER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34400" y="4140327"/>
            <a:ext cx="2819400" cy="22414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3691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 in the News</a:t>
            </a:r>
          </a:p>
        </p:txBody>
      </p:sp>
      <p:pic>
        <p:nvPicPr>
          <p:cNvPr id="3" name="Picture 2" descr="Screen Shot 2014-03-12 at 11.59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878" y="1219200"/>
            <a:ext cx="4676245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812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Robot Localization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1"/>
            <a:ext cx="6934200" cy="4525963"/>
          </a:xfrm>
        </p:spPr>
        <p:txBody>
          <a:bodyPr/>
          <a:lstStyle/>
          <a:p>
            <a:r>
              <a:rPr lang="en-US" sz="2400" dirty="0" smtClean="0">
                <a:ea typeface="ＭＳ Ｐゴシック" pitchFamily="34" charset="-128"/>
              </a:rPr>
              <a:t>In robot localization: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We know the map, but not the robot’</a:t>
            </a:r>
            <a:r>
              <a:rPr lang="en-US" altLang="ja-JP" sz="2000" dirty="0" smtClean="0">
                <a:ea typeface="ＭＳ Ｐゴシック" pitchFamily="34" charset="-128"/>
              </a:rPr>
              <a:t>s position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Observations may be vectors of range finder readings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State space and readings are typically continuous (works basically like a very fine grid) and so we cannot store B(X)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Particle filtering is a main technique</a:t>
            </a:r>
          </a:p>
          <a:p>
            <a:endParaRPr lang="en-US" sz="2400" dirty="0" smtClean="0">
              <a:ea typeface="ＭＳ Ｐゴシック" pitchFamily="34" charset="-128"/>
            </a:endParaRPr>
          </a:p>
          <a:p>
            <a:pPr>
              <a:buFont typeface="Wingdings" pitchFamily="2" charset="2"/>
              <a:buNone/>
            </a:pPr>
            <a:endParaRPr lang="en-US" sz="2000" dirty="0" smtClean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graphicFrame>
        <p:nvGraphicFramePr>
          <p:cNvPr id="4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2817730"/>
              </p:ext>
            </p:extLst>
          </p:nvPr>
        </p:nvGraphicFramePr>
        <p:xfrm>
          <a:off x="1676400" y="3886201"/>
          <a:ext cx="3524251" cy="260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8" name="Videoclip" r:id="rId3" imgW="5047619" imgH="3990476" progId="Package">
                  <p:embed/>
                </p:oleObj>
              </mc:Choice>
              <mc:Fallback>
                <p:oleObj name="Videoclip" r:id="rId3" imgW="5047619" imgH="3990476" progId="Pack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6444"/>
                      <a:stretch>
                        <a:fillRect/>
                      </a:stretch>
                    </p:blipFill>
                    <p:spPr bwMode="auto">
                      <a:xfrm>
                        <a:off x="1676400" y="3886201"/>
                        <a:ext cx="3524251" cy="260667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9612" y="1981200"/>
            <a:ext cx="5570653" cy="4133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Filter Localization (Sonar)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295756" y="6505552"/>
            <a:ext cx="3875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[Vide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: global-sonar-</a:t>
            </a:r>
            <a:r>
              <a:rPr lang="en-US" dirty="0" err="1" smtClean="0">
                <a:solidFill>
                  <a:srgbClr val="FF0000"/>
                </a:solidFill>
                <a:latin typeface="Calibri"/>
                <a:cs typeface="Calibri"/>
              </a:rPr>
              <a:t>uw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-</a:t>
            </a:r>
            <a:r>
              <a:rPr lang="en-US" dirty="0" err="1" smtClean="0">
                <a:solidFill>
                  <a:srgbClr val="FF0000"/>
                </a:solidFill>
                <a:latin typeface="Calibri"/>
                <a:cs typeface="Calibri"/>
              </a:rPr>
              <a:t>annotated.avi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]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7" name="global-sonar-uw-annotated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461" y="1510706"/>
            <a:ext cx="11907078" cy="466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283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Filter Localization (Laser)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677400" y="6481757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[Vide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: global-</a:t>
            </a:r>
            <a:r>
              <a:rPr lang="en-US" dirty="0" err="1" smtClean="0">
                <a:solidFill>
                  <a:srgbClr val="FF0000"/>
                </a:solidFill>
                <a:latin typeface="Calibri"/>
                <a:cs typeface="Calibri"/>
              </a:rPr>
              <a:t>floor.gif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]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3" name="Picture 2" descr="global-floo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00" y="1371600"/>
            <a:ext cx="6731000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285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Robot Mapping</a:t>
            </a:r>
          </a:p>
        </p:txBody>
      </p:sp>
      <p:sp>
        <p:nvSpPr>
          <p:cNvPr id="90114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95401"/>
            <a:ext cx="6629400" cy="4729164"/>
          </a:xfrm>
        </p:spPr>
        <p:txBody>
          <a:bodyPr/>
          <a:lstStyle/>
          <a:p>
            <a:r>
              <a:rPr lang="en-US" sz="2400" dirty="0" smtClean="0">
                <a:ea typeface="ＭＳ Ｐゴシック" pitchFamily="34" charset="-128"/>
              </a:rPr>
              <a:t>SLAM: Simultaneous Localization And Mapping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We do not know the map or our location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State consists of position AND map!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Main techniques: </a:t>
            </a:r>
            <a:r>
              <a:rPr lang="en-US" sz="2000" dirty="0" err="1" smtClean="0">
                <a:ea typeface="ＭＳ Ｐゴシック" pitchFamily="34" charset="-128"/>
              </a:rPr>
              <a:t>Kalman</a:t>
            </a:r>
            <a:r>
              <a:rPr lang="en-US" sz="2000" dirty="0" smtClean="0">
                <a:ea typeface="ＭＳ Ｐゴシック" pitchFamily="34" charset="-128"/>
              </a:rPr>
              <a:t> filtering (Gaussian HMMs) and particle methods</a:t>
            </a:r>
          </a:p>
          <a:p>
            <a:endParaRPr lang="en-US" sz="2400" dirty="0" smtClean="0">
              <a:ea typeface="ＭＳ Ｐゴシック" pitchFamily="34" charset="-128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1443037" y="3505200"/>
          <a:ext cx="4500563" cy="317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8" name="Photo Editor Photo" r:id="rId3" imgW="9000000" imgH="6348010" progId="MSPhotoEd.3">
                  <p:embed/>
                </p:oleObj>
              </mc:Choice>
              <mc:Fallback>
                <p:oleObj name="Photo Editor Photo" r:id="rId3" imgW="9000000" imgH="634801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3037" y="3505200"/>
                        <a:ext cx="4500563" cy="317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062163" y="6172200"/>
            <a:ext cx="2362200" cy="36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DP-SLAM, Ron Parr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165" y="1828800"/>
            <a:ext cx="4978430" cy="399127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932037" y="6488668"/>
            <a:ext cx="440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[Demo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: PARTICLES-SLAM-mapping1-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new.avi]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4923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Filter SLAM – Video 1</a:t>
            </a:r>
            <a:endParaRPr lang="en-US" dirty="0"/>
          </a:p>
        </p:txBody>
      </p:sp>
      <p:pic>
        <p:nvPicPr>
          <p:cNvPr id="5" name="PARTICLES-SLAM-mapping1-new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79800" y="1143000"/>
            <a:ext cx="5232400" cy="5232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32037" y="6488668"/>
            <a:ext cx="440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[Demo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: PARTICLES-SLAM-mapping1-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new.avi]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7306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Filter SLAM – Video 2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554428" y="6488668"/>
            <a:ext cx="3779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[Demo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: PARTICLES-SLAM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-</a:t>
            </a:r>
            <a:r>
              <a:rPr lang="en-US" dirty="0" err="1" smtClean="0">
                <a:solidFill>
                  <a:srgbClr val="FF0000"/>
                </a:solidFill>
                <a:latin typeface="Calibri"/>
                <a:cs typeface="Calibri"/>
              </a:rPr>
              <a:t>fastslam.avi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]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3" name="PARTICLES-SLAM-fastslam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21000" y="1168400"/>
            <a:ext cx="635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205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</a:t>
            </a:r>
            <a:r>
              <a:rPr lang="en-US" dirty="0" err="1" smtClean="0"/>
              <a:t>Bayes</a:t>
            </a:r>
            <a:r>
              <a:rPr lang="en-US" dirty="0" smtClean="0"/>
              <a:t> Nets</a:t>
            </a:r>
            <a:endParaRPr lang="en-US" dirty="0"/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01" y="1372238"/>
            <a:ext cx="9964078" cy="47993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Dynamic Bayes Nets (DBNs)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7315200" cy="5181600"/>
          </a:xfrm>
        </p:spPr>
        <p:txBody>
          <a:bodyPr/>
          <a:lstStyle/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We want to track multiple variables over time, using multiple sources of evidence</a:t>
            </a:r>
          </a:p>
          <a:p>
            <a:pPr lvl="7"/>
            <a:endParaRPr lang="en-US" sz="600" dirty="0" smtClean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Idea: Repeat a fixed Bayes net structure at each time</a:t>
            </a:r>
          </a:p>
          <a:p>
            <a:pPr lvl="7"/>
            <a:endParaRPr lang="en-US" sz="600" dirty="0" smtClean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Variables from time </a:t>
            </a:r>
            <a:r>
              <a:rPr lang="en-US" sz="2400" i="1" dirty="0" smtClean="0"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 can condition on those from </a:t>
            </a:r>
            <a:r>
              <a:rPr lang="en-US" sz="2400" i="1" dirty="0" smtClean="0">
                <a:latin typeface="Calibri"/>
                <a:ea typeface="ＭＳ Ｐゴシック" pitchFamily="34" charset="-128"/>
                <a:cs typeface="Calibri"/>
              </a:rPr>
              <a:t>t-1</a:t>
            </a:r>
          </a:p>
          <a:p>
            <a:endParaRPr lang="en-US" sz="2400" i="1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i="1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i="1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i="1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i="1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i="1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1800" i="1" dirty="0" smtClean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Dynamic Bayes nets are a generalization of HMMs</a:t>
            </a:r>
          </a:p>
          <a:p>
            <a:endParaRPr lang="en-US" sz="2400" i="1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i="1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1231901" y="3762375"/>
            <a:ext cx="1357313" cy="1970088"/>
            <a:chOff x="1231366" y="3762103"/>
            <a:chExt cx="1358537" cy="1970314"/>
          </a:xfrm>
        </p:grpSpPr>
        <p:sp>
          <p:nvSpPr>
            <p:cNvPr id="79909" name="Oval 2"/>
            <p:cNvSpPr>
              <a:spLocks noChangeArrowheads="1"/>
            </p:cNvSpPr>
            <p:nvPr/>
          </p:nvSpPr>
          <p:spPr bwMode="auto">
            <a:xfrm>
              <a:off x="1231366" y="376210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1</a:t>
              </a:r>
              <a:r>
                <a:rPr lang="en-US" b="1" baseline="30000">
                  <a:latin typeface="Calibri"/>
                  <a:cs typeface="Calibri"/>
                </a:rPr>
                <a:t>a</a:t>
              </a:r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9" name="Oval 3"/>
            <p:cNvSpPr>
              <a:spLocks noChangeArrowheads="1"/>
            </p:cNvSpPr>
            <p:nvPr/>
          </p:nvSpPr>
          <p:spPr bwMode="auto">
            <a:xfrm>
              <a:off x="1231366" y="5105282"/>
              <a:ext cx="627628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1</a:t>
              </a:r>
              <a:r>
                <a:rPr lang="en-US" b="1" baseline="30000" dirty="0">
                  <a:latin typeface="Calibri"/>
                  <a:cs typeface="Calibri"/>
                </a:rPr>
                <a:t>a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79911" name="AutoShape 4"/>
            <p:cNvCxnSpPr>
              <a:cxnSpLocks noChangeShapeType="1"/>
              <a:stCxn id="79909" idx="4"/>
              <a:endCxn id="9" idx="0"/>
            </p:cNvCxnSpPr>
            <p:nvPr/>
          </p:nvCxnSpPr>
          <p:spPr bwMode="auto">
            <a:xfrm rot="5400000">
              <a:off x="1186735" y="4747260"/>
              <a:ext cx="71628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Oval 5"/>
            <p:cNvSpPr>
              <a:spLocks noChangeArrowheads="1"/>
            </p:cNvSpPr>
            <p:nvPr/>
          </p:nvSpPr>
          <p:spPr bwMode="auto">
            <a:xfrm>
              <a:off x="1962275" y="5105282"/>
              <a:ext cx="627628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1</a:t>
              </a:r>
              <a:r>
                <a:rPr lang="en-US" b="1" baseline="30000" dirty="0">
                  <a:latin typeface="Calibri"/>
                  <a:cs typeface="Calibri"/>
                </a:rPr>
                <a:t>b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79913" name="AutoShape 6"/>
            <p:cNvCxnSpPr>
              <a:cxnSpLocks noChangeShapeType="1"/>
              <a:stCxn id="79914" idx="4"/>
              <a:endCxn id="11" idx="0"/>
            </p:cNvCxnSpPr>
            <p:nvPr/>
          </p:nvCxnSpPr>
          <p:spPr bwMode="auto">
            <a:xfrm rot="5400000">
              <a:off x="2162095" y="4991100"/>
              <a:ext cx="2286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9914" name="Oval 9"/>
            <p:cNvSpPr>
              <a:spLocks noChangeArrowheads="1"/>
            </p:cNvSpPr>
            <p:nvPr/>
          </p:nvSpPr>
          <p:spPr bwMode="auto">
            <a:xfrm>
              <a:off x="1962886" y="424978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1</a:t>
              </a:r>
              <a:r>
                <a:rPr lang="en-US" b="1" baseline="30000">
                  <a:latin typeface="Calibri"/>
                  <a:cs typeface="Calibri"/>
                </a:rPr>
                <a:t>b</a:t>
              </a:r>
              <a:endParaRPr lang="en-US" b="1">
                <a:latin typeface="Calibri"/>
                <a:cs typeface="Calibri"/>
              </a:endParaRPr>
            </a:p>
          </p:txBody>
        </p:sp>
      </p:grpSp>
      <p:grpSp>
        <p:nvGrpSpPr>
          <p:cNvPr id="3" name="Group 51"/>
          <p:cNvGrpSpPr>
            <a:grpSpLocks/>
          </p:cNvGrpSpPr>
          <p:nvPr/>
        </p:nvGrpSpPr>
        <p:grpSpPr bwMode="auto">
          <a:xfrm>
            <a:off x="1858353" y="3762375"/>
            <a:ext cx="2891447" cy="1970088"/>
            <a:chOff x="1857773" y="3762103"/>
            <a:chExt cx="2891855" cy="1970314"/>
          </a:xfrm>
        </p:grpSpPr>
        <p:sp>
          <p:nvSpPr>
            <p:cNvPr id="79899" name="Oval 17"/>
            <p:cNvSpPr>
              <a:spLocks noChangeArrowheads="1"/>
            </p:cNvSpPr>
            <p:nvPr/>
          </p:nvSpPr>
          <p:spPr bwMode="auto">
            <a:xfrm>
              <a:off x="3391091" y="376210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2</a:t>
              </a:r>
              <a:r>
                <a:rPr lang="en-US" b="1" baseline="30000">
                  <a:latin typeface="Calibri"/>
                  <a:cs typeface="Calibri"/>
                </a:rPr>
                <a:t>a</a:t>
              </a:r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3390536" y="5105282"/>
              <a:ext cx="627152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2</a:t>
              </a:r>
              <a:r>
                <a:rPr lang="en-US" b="1" baseline="30000" dirty="0">
                  <a:latin typeface="Calibri"/>
                  <a:cs typeface="Calibri"/>
                </a:rPr>
                <a:t>a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79901" name="AutoShape 19"/>
            <p:cNvCxnSpPr>
              <a:cxnSpLocks noChangeShapeType="1"/>
              <a:stCxn id="79899" idx="4"/>
              <a:endCxn id="15" idx="0"/>
            </p:cNvCxnSpPr>
            <p:nvPr/>
          </p:nvCxnSpPr>
          <p:spPr bwMode="auto">
            <a:xfrm rot="5400000">
              <a:off x="3346460" y="4747260"/>
              <a:ext cx="71628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4122477" y="5105282"/>
              <a:ext cx="627151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2</a:t>
              </a:r>
              <a:r>
                <a:rPr lang="en-US" b="1" baseline="30000" dirty="0">
                  <a:latin typeface="Calibri"/>
                  <a:cs typeface="Calibri"/>
                </a:rPr>
                <a:t>b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79903" name="AutoShape 21"/>
            <p:cNvCxnSpPr>
              <a:cxnSpLocks noChangeShapeType="1"/>
              <a:stCxn id="79904" idx="4"/>
              <a:endCxn id="17" idx="0"/>
            </p:cNvCxnSpPr>
            <p:nvPr/>
          </p:nvCxnSpPr>
          <p:spPr bwMode="auto">
            <a:xfrm rot="5400000">
              <a:off x="4321820" y="4991100"/>
              <a:ext cx="2286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9904" name="Oval 22"/>
            <p:cNvSpPr>
              <a:spLocks noChangeArrowheads="1"/>
            </p:cNvSpPr>
            <p:nvPr/>
          </p:nvSpPr>
          <p:spPr bwMode="auto">
            <a:xfrm>
              <a:off x="4122611" y="424978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2</a:t>
              </a:r>
              <a:r>
                <a:rPr lang="en-US" b="1" baseline="30000">
                  <a:latin typeface="Calibri"/>
                  <a:cs typeface="Calibri"/>
                </a:rPr>
                <a:t>b</a:t>
              </a:r>
              <a:endParaRPr lang="en-US" b="1">
                <a:latin typeface="Calibri"/>
                <a:cs typeface="Calibri"/>
              </a:endParaRPr>
            </a:p>
          </p:txBody>
        </p:sp>
        <p:cxnSp>
          <p:nvCxnSpPr>
            <p:cNvPr id="79905" name="AutoShape 25"/>
            <p:cNvCxnSpPr>
              <a:cxnSpLocks noChangeShapeType="1"/>
              <a:stCxn id="79909" idx="6"/>
              <a:endCxn id="79899" idx="2"/>
            </p:cNvCxnSpPr>
            <p:nvPr/>
          </p:nvCxnSpPr>
          <p:spPr bwMode="auto">
            <a:xfrm flipV="1">
              <a:off x="1857773" y="4075612"/>
              <a:ext cx="1533318" cy="7620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906" name="AutoShape 26"/>
            <p:cNvCxnSpPr>
              <a:cxnSpLocks noChangeShapeType="1"/>
              <a:stCxn id="79914" idx="6"/>
              <a:endCxn id="79904" idx="2"/>
            </p:cNvCxnSpPr>
            <p:nvPr/>
          </p:nvCxnSpPr>
          <p:spPr bwMode="auto">
            <a:xfrm flipV="1">
              <a:off x="2588737" y="4563292"/>
              <a:ext cx="1533873" cy="7620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907" name="AutoShape 27"/>
            <p:cNvCxnSpPr>
              <a:cxnSpLocks noChangeShapeType="1"/>
              <a:stCxn id="79914" idx="6"/>
              <a:endCxn id="79899" idx="3"/>
            </p:cNvCxnSpPr>
            <p:nvPr/>
          </p:nvCxnSpPr>
          <p:spPr bwMode="auto">
            <a:xfrm flipV="1">
              <a:off x="2588737" y="4297295"/>
              <a:ext cx="894179" cy="34220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908" name="AutoShape 28"/>
            <p:cNvCxnSpPr>
              <a:cxnSpLocks noChangeShapeType="1"/>
              <a:stCxn id="79899" idx="6"/>
              <a:endCxn id="79904" idx="1"/>
            </p:cNvCxnSpPr>
            <p:nvPr/>
          </p:nvCxnSpPr>
          <p:spPr bwMode="auto">
            <a:xfrm>
              <a:off x="4018108" y="4075612"/>
              <a:ext cx="196328" cy="26599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53"/>
          <p:cNvGrpSpPr>
            <a:grpSpLocks/>
          </p:cNvGrpSpPr>
          <p:nvPr/>
        </p:nvGrpSpPr>
        <p:grpSpPr bwMode="auto">
          <a:xfrm>
            <a:off x="1035051" y="3276600"/>
            <a:ext cx="1727200" cy="2590800"/>
            <a:chOff x="1035423" y="3276600"/>
            <a:chExt cx="1726474" cy="2590800"/>
          </a:xfrm>
        </p:grpSpPr>
        <p:sp>
          <p:nvSpPr>
            <p:cNvPr id="79897" name="Rectangle 16"/>
            <p:cNvSpPr>
              <a:spLocks noChangeArrowheads="1"/>
            </p:cNvSpPr>
            <p:nvPr/>
          </p:nvSpPr>
          <p:spPr bwMode="auto">
            <a:xfrm>
              <a:off x="1035423" y="3657600"/>
              <a:ext cx="1726474" cy="2209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79898" name="TextBox 26"/>
            <p:cNvSpPr txBox="1">
              <a:spLocks noChangeArrowheads="1"/>
            </p:cNvSpPr>
            <p:nvPr/>
          </p:nvSpPr>
          <p:spPr bwMode="auto">
            <a:xfrm>
              <a:off x="1618898" y="3276600"/>
              <a:ext cx="565974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900" dirty="0">
                  <a:latin typeface="Calibri"/>
                  <a:cs typeface="Calibri"/>
                </a:rPr>
                <a:t>t =1</a:t>
              </a:r>
            </a:p>
          </p:txBody>
        </p:sp>
      </p:grpSp>
      <p:grpSp>
        <p:nvGrpSpPr>
          <p:cNvPr id="6" name="Group 54"/>
          <p:cNvGrpSpPr>
            <a:grpSpLocks/>
          </p:cNvGrpSpPr>
          <p:nvPr/>
        </p:nvGrpSpPr>
        <p:grpSpPr bwMode="auto">
          <a:xfrm>
            <a:off x="3219451" y="3276600"/>
            <a:ext cx="1676400" cy="2590800"/>
            <a:chOff x="3219097" y="3276600"/>
            <a:chExt cx="1676400" cy="2590800"/>
          </a:xfrm>
        </p:grpSpPr>
        <p:sp>
          <p:nvSpPr>
            <p:cNvPr id="79895" name="Rectangle 16"/>
            <p:cNvSpPr>
              <a:spLocks noChangeArrowheads="1"/>
            </p:cNvSpPr>
            <p:nvPr/>
          </p:nvSpPr>
          <p:spPr bwMode="auto">
            <a:xfrm>
              <a:off x="3219097" y="3657600"/>
              <a:ext cx="1676400" cy="2209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79896" name="TextBox 27"/>
            <p:cNvSpPr txBox="1">
              <a:spLocks noChangeArrowheads="1"/>
            </p:cNvSpPr>
            <p:nvPr/>
          </p:nvSpPr>
          <p:spPr bwMode="auto">
            <a:xfrm>
              <a:off x="3862498" y="3276600"/>
              <a:ext cx="566212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900" dirty="0">
                  <a:latin typeface="Calibri"/>
                  <a:cs typeface="Calibri"/>
                </a:rPr>
                <a:t>t =2</a:t>
              </a:r>
            </a:p>
          </p:txBody>
        </p:sp>
      </p:grpSp>
      <p:grpSp>
        <p:nvGrpSpPr>
          <p:cNvPr id="7" name="Group 52"/>
          <p:cNvGrpSpPr>
            <a:grpSpLocks/>
          </p:cNvGrpSpPr>
          <p:nvPr/>
        </p:nvGrpSpPr>
        <p:grpSpPr bwMode="auto">
          <a:xfrm>
            <a:off x="4018384" y="3276600"/>
            <a:ext cx="4363616" cy="2590800"/>
            <a:chOff x="4018529" y="3276600"/>
            <a:chExt cx="4363471" cy="2590800"/>
          </a:xfrm>
        </p:grpSpPr>
        <p:sp>
          <p:nvSpPr>
            <p:cNvPr id="79880" name="Oval 17"/>
            <p:cNvSpPr>
              <a:spLocks noChangeArrowheads="1"/>
            </p:cNvSpPr>
            <p:nvPr/>
          </p:nvSpPr>
          <p:spPr bwMode="auto">
            <a:xfrm>
              <a:off x="5518160" y="376210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3</a:t>
              </a:r>
              <a:r>
                <a:rPr lang="en-US" b="1" baseline="30000">
                  <a:latin typeface="Calibri"/>
                  <a:cs typeface="Calibri"/>
                </a:rPr>
                <a:t>a</a:t>
              </a:r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31" name="Oval 18"/>
            <p:cNvSpPr>
              <a:spLocks noChangeArrowheads="1"/>
            </p:cNvSpPr>
            <p:nvPr/>
          </p:nvSpPr>
          <p:spPr bwMode="auto">
            <a:xfrm>
              <a:off x="5518245" y="5105400"/>
              <a:ext cx="627042" cy="627063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3</a:t>
              </a:r>
              <a:r>
                <a:rPr lang="en-US" b="1" baseline="30000" dirty="0">
                  <a:latin typeface="Calibri"/>
                  <a:cs typeface="Calibri"/>
                </a:rPr>
                <a:t>a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79882" name="AutoShape 19"/>
            <p:cNvCxnSpPr>
              <a:cxnSpLocks noChangeShapeType="1"/>
              <a:stCxn id="79880" idx="4"/>
              <a:endCxn id="31" idx="0"/>
            </p:cNvCxnSpPr>
            <p:nvPr/>
          </p:nvCxnSpPr>
          <p:spPr bwMode="auto">
            <a:xfrm rot="5400000">
              <a:off x="5473529" y="4747260"/>
              <a:ext cx="71628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3" name="Oval 20"/>
            <p:cNvSpPr>
              <a:spLocks noChangeArrowheads="1"/>
            </p:cNvSpPr>
            <p:nvPr/>
          </p:nvSpPr>
          <p:spPr bwMode="auto">
            <a:xfrm>
              <a:off x="6250059" y="5105400"/>
              <a:ext cx="627041" cy="627063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3</a:t>
              </a:r>
              <a:r>
                <a:rPr lang="en-US" b="1" baseline="30000" dirty="0">
                  <a:latin typeface="Calibri"/>
                  <a:cs typeface="Calibri"/>
                </a:rPr>
                <a:t>b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79884" name="AutoShape 21"/>
            <p:cNvCxnSpPr>
              <a:cxnSpLocks noChangeShapeType="1"/>
              <a:stCxn id="79885" idx="4"/>
              <a:endCxn id="33" idx="0"/>
            </p:cNvCxnSpPr>
            <p:nvPr/>
          </p:nvCxnSpPr>
          <p:spPr bwMode="auto">
            <a:xfrm rot="5400000">
              <a:off x="6448889" y="4991100"/>
              <a:ext cx="2286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9885" name="Oval 22"/>
            <p:cNvSpPr>
              <a:spLocks noChangeArrowheads="1"/>
            </p:cNvSpPr>
            <p:nvPr/>
          </p:nvSpPr>
          <p:spPr bwMode="auto">
            <a:xfrm>
              <a:off x="6249680" y="424978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3</a:t>
              </a:r>
              <a:r>
                <a:rPr lang="en-US" b="1" baseline="30000">
                  <a:latin typeface="Calibri"/>
                  <a:cs typeface="Calibri"/>
                </a:rPr>
                <a:t>b</a:t>
              </a:r>
              <a:endParaRPr lang="en-US" b="1">
                <a:latin typeface="Calibri"/>
                <a:cs typeface="Calibri"/>
              </a:endParaRPr>
            </a:p>
          </p:txBody>
        </p:sp>
        <p:cxnSp>
          <p:nvCxnSpPr>
            <p:cNvPr id="79886" name="AutoShape 28"/>
            <p:cNvCxnSpPr>
              <a:cxnSpLocks noChangeShapeType="1"/>
              <a:stCxn id="79880" idx="6"/>
              <a:endCxn id="79885" idx="1"/>
            </p:cNvCxnSpPr>
            <p:nvPr/>
          </p:nvCxnSpPr>
          <p:spPr bwMode="auto">
            <a:xfrm>
              <a:off x="6145177" y="4075612"/>
              <a:ext cx="196328" cy="26599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9887" name="TextBox 36"/>
            <p:cNvSpPr txBox="1">
              <a:spLocks noChangeArrowheads="1"/>
            </p:cNvSpPr>
            <p:nvPr/>
          </p:nvSpPr>
          <p:spPr bwMode="auto">
            <a:xfrm>
              <a:off x="5989568" y="3276600"/>
              <a:ext cx="566193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900" dirty="0">
                  <a:latin typeface="Calibri"/>
                  <a:cs typeface="Calibri"/>
                </a:rPr>
                <a:t>t =3</a:t>
              </a:r>
            </a:p>
          </p:txBody>
        </p:sp>
        <p:cxnSp>
          <p:nvCxnSpPr>
            <p:cNvPr id="79888" name="AutoShape 25"/>
            <p:cNvCxnSpPr>
              <a:cxnSpLocks noChangeShapeType="1"/>
              <a:stCxn id="79899" idx="6"/>
              <a:endCxn id="79880" idx="2"/>
            </p:cNvCxnSpPr>
            <p:nvPr/>
          </p:nvCxnSpPr>
          <p:spPr bwMode="auto">
            <a:xfrm flipV="1">
              <a:off x="4018529" y="4075612"/>
              <a:ext cx="1499631" cy="76436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889" name="AutoShape 27"/>
            <p:cNvCxnSpPr>
              <a:cxnSpLocks noChangeShapeType="1"/>
              <a:stCxn id="79904" idx="6"/>
              <a:endCxn id="79880" idx="3"/>
            </p:cNvCxnSpPr>
            <p:nvPr/>
          </p:nvCxnSpPr>
          <p:spPr bwMode="auto">
            <a:xfrm flipV="1">
              <a:off x="4749921" y="4297296"/>
              <a:ext cx="860064" cy="342376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890" name="AutoShape 26"/>
            <p:cNvCxnSpPr>
              <a:cxnSpLocks noChangeShapeType="1"/>
              <a:stCxn id="79904" idx="6"/>
              <a:endCxn id="79885" idx="2"/>
            </p:cNvCxnSpPr>
            <p:nvPr/>
          </p:nvCxnSpPr>
          <p:spPr bwMode="auto">
            <a:xfrm flipV="1">
              <a:off x="4749921" y="4563292"/>
              <a:ext cx="1499759" cy="7638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9891" name="Rectangle 16"/>
            <p:cNvSpPr>
              <a:spLocks noChangeArrowheads="1"/>
            </p:cNvSpPr>
            <p:nvPr/>
          </p:nvSpPr>
          <p:spPr bwMode="auto">
            <a:xfrm>
              <a:off x="5352697" y="3657600"/>
              <a:ext cx="1676400" cy="2209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cxnSp>
          <p:nvCxnSpPr>
            <p:cNvPr id="79892" name="AutoShape 25"/>
            <p:cNvCxnSpPr>
              <a:cxnSpLocks noChangeShapeType="1"/>
            </p:cNvCxnSpPr>
            <p:nvPr/>
          </p:nvCxnSpPr>
          <p:spPr bwMode="auto">
            <a:xfrm>
              <a:off x="6150428" y="4078941"/>
              <a:ext cx="1500052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893" name="AutoShape 27"/>
            <p:cNvCxnSpPr>
              <a:cxnSpLocks noChangeShapeType="1"/>
            </p:cNvCxnSpPr>
            <p:nvPr/>
          </p:nvCxnSpPr>
          <p:spPr bwMode="auto">
            <a:xfrm flipV="1">
              <a:off x="6881948" y="4300625"/>
              <a:ext cx="860357" cy="265996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894" name="AutoShape 26"/>
            <p:cNvCxnSpPr>
              <a:cxnSpLocks noChangeShapeType="1"/>
            </p:cNvCxnSpPr>
            <p:nvPr/>
          </p:nvCxnSpPr>
          <p:spPr bwMode="auto">
            <a:xfrm>
              <a:off x="6881948" y="4566621"/>
              <a:ext cx="1500052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25984" y="1295400"/>
            <a:ext cx="3671107" cy="2376574"/>
          </a:xfrm>
          <a:prstGeom prst="rect">
            <a:avLst/>
          </a:prstGeom>
          <a:noFill/>
        </p:spPr>
      </p:pic>
      <p:sp>
        <p:nvSpPr>
          <p:cNvPr id="45" name="TextBox 44"/>
          <p:cNvSpPr txBox="1"/>
          <p:nvPr/>
        </p:nvSpPr>
        <p:spPr>
          <a:xfrm>
            <a:off x="7396817" y="6488668"/>
            <a:ext cx="4795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[Demo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: </a:t>
            </a:r>
            <a:r>
              <a:rPr lang="en-US" dirty="0" err="1" smtClean="0">
                <a:solidFill>
                  <a:srgbClr val="FF0000"/>
                </a:solidFill>
                <a:latin typeface="Calibri"/>
                <a:cs typeface="Calibri"/>
              </a:rPr>
              <a:t>pacman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 sonar ghost DBN model (L15D6)]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Demo </a:t>
            </a:r>
            <a:r>
              <a:rPr lang="en-US" dirty="0" err="1" smtClean="0"/>
              <a:t>Pacman</a:t>
            </a:r>
            <a:r>
              <a:rPr lang="en-US" dirty="0" smtClean="0"/>
              <a:t> Sonar Ghost DBN Model</a:t>
            </a:r>
            <a:endParaRPr lang="en-US" dirty="0"/>
          </a:p>
        </p:txBody>
      </p:sp>
      <p:pic>
        <p:nvPicPr>
          <p:cNvPr id="5" name="pacman-sonar-ghost-dbn-mode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8175" y="1143000"/>
            <a:ext cx="8375650" cy="523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202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Exact Inference in DBNs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06400" y="1295400"/>
            <a:ext cx="11557000" cy="4830765"/>
          </a:xfrm>
        </p:spPr>
        <p:txBody>
          <a:bodyPr/>
          <a:lstStyle/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Variable elimination applies to dynamic Bayes nets</a:t>
            </a:r>
          </a:p>
          <a:p>
            <a:pPr lvl="6"/>
            <a:endParaRPr lang="en-US" sz="1200" dirty="0" smtClean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Procedure: </a:t>
            </a:r>
            <a:r>
              <a:rPr lang="ja-JP" altLang="en-US" sz="2400" dirty="0" smtClean="0">
                <a:latin typeface="Calibri"/>
                <a:ea typeface="ＭＳ Ｐゴシック" pitchFamily="34" charset="-128"/>
                <a:cs typeface="Calibri"/>
              </a:rPr>
              <a:t>“</a:t>
            </a:r>
            <a:r>
              <a:rPr lang="en-US" altLang="ja-JP" sz="2400" dirty="0" smtClean="0">
                <a:latin typeface="Calibri"/>
                <a:ea typeface="ＭＳ Ｐゴシック" pitchFamily="34" charset="-128"/>
                <a:cs typeface="Calibri"/>
              </a:rPr>
              <a:t>unroll</a:t>
            </a:r>
            <a:r>
              <a:rPr lang="ja-JP" altLang="en-US" sz="2400" dirty="0" smtClean="0">
                <a:latin typeface="Calibri"/>
                <a:ea typeface="ＭＳ Ｐゴシック" pitchFamily="34" charset="-128"/>
                <a:cs typeface="Calibri"/>
              </a:rPr>
              <a:t>”</a:t>
            </a:r>
            <a:r>
              <a:rPr lang="en-US" altLang="ja-JP" sz="2400" dirty="0" smtClean="0">
                <a:latin typeface="Calibri"/>
                <a:ea typeface="ＭＳ Ｐゴシック" pitchFamily="34" charset="-128"/>
                <a:cs typeface="Calibri"/>
              </a:rPr>
              <a:t> the network for T time steps, then eliminate variables until P(X</a:t>
            </a:r>
            <a:r>
              <a:rPr lang="en-US" altLang="ja-JP" sz="2400" baseline="-25000" dirty="0" smtClean="0"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altLang="ja-JP" sz="2400" dirty="0" smtClean="0">
                <a:latin typeface="Calibri"/>
                <a:ea typeface="ＭＳ Ｐゴシック" pitchFamily="34" charset="-128"/>
                <a:cs typeface="Calibri"/>
              </a:rPr>
              <a:t>|e</a:t>
            </a:r>
            <a:r>
              <a:rPr lang="en-US" altLang="ja-JP" sz="2400" baseline="-25000" dirty="0" smtClean="0">
                <a:latin typeface="Calibri"/>
                <a:ea typeface="ＭＳ Ｐゴシック" pitchFamily="34" charset="-128"/>
                <a:cs typeface="Calibri"/>
              </a:rPr>
              <a:t>1:T</a:t>
            </a:r>
            <a:r>
              <a:rPr lang="en-US" altLang="ja-JP" sz="2400" dirty="0" smtClean="0">
                <a:latin typeface="Calibri"/>
                <a:ea typeface="ＭＳ Ｐゴシック" pitchFamily="34" charset="-128"/>
                <a:cs typeface="Calibri"/>
              </a:rPr>
              <a:t>) is computed</a:t>
            </a: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4"/>
            <a:endParaRPr lang="en-US" sz="12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2"/>
            <a:endParaRPr lang="en-US" sz="16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36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Online belief updates: Eliminate all variables from the previous time step; store factors for current time only</a:t>
            </a: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buFont typeface="Wingdings" pitchFamily="2" charset="2"/>
              <a:buNone/>
            </a:pPr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346451" y="3152775"/>
            <a:ext cx="1358900" cy="1970088"/>
            <a:chOff x="1231366" y="3762103"/>
            <a:chExt cx="1358537" cy="1970314"/>
          </a:xfrm>
        </p:grpSpPr>
        <p:sp>
          <p:nvSpPr>
            <p:cNvPr id="80932" name="Oval 2"/>
            <p:cNvSpPr>
              <a:spLocks noChangeArrowheads="1"/>
            </p:cNvSpPr>
            <p:nvPr/>
          </p:nvSpPr>
          <p:spPr bwMode="auto">
            <a:xfrm>
              <a:off x="1231366" y="376210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1</a:t>
              </a:r>
              <a:r>
                <a:rPr lang="en-US" b="1" baseline="30000">
                  <a:latin typeface="Calibri"/>
                  <a:cs typeface="Calibri"/>
                </a:rPr>
                <a:t>a</a:t>
              </a:r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7" name="Oval 3"/>
            <p:cNvSpPr>
              <a:spLocks noChangeArrowheads="1"/>
            </p:cNvSpPr>
            <p:nvPr/>
          </p:nvSpPr>
          <p:spPr bwMode="auto">
            <a:xfrm>
              <a:off x="1231366" y="5105282"/>
              <a:ext cx="626895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1</a:t>
              </a:r>
              <a:r>
                <a:rPr lang="en-US" b="1" baseline="30000" dirty="0">
                  <a:latin typeface="Calibri"/>
                  <a:cs typeface="Calibri"/>
                </a:rPr>
                <a:t>a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80934" name="AutoShape 4"/>
            <p:cNvCxnSpPr>
              <a:cxnSpLocks noChangeShapeType="1"/>
              <a:stCxn id="80932" idx="4"/>
              <a:endCxn id="7" idx="0"/>
            </p:cNvCxnSpPr>
            <p:nvPr/>
          </p:nvCxnSpPr>
          <p:spPr bwMode="auto">
            <a:xfrm rot="5400000">
              <a:off x="1186735" y="4747260"/>
              <a:ext cx="71628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1963009" y="5105282"/>
              <a:ext cx="626894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1</a:t>
              </a:r>
              <a:r>
                <a:rPr lang="en-US" b="1" baseline="30000" dirty="0">
                  <a:latin typeface="Calibri"/>
                  <a:cs typeface="Calibri"/>
                </a:rPr>
                <a:t>b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80936" name="AutoShape 6"/>
            <p:cNvCxnSpPr>
              <a:cxnSpLocks noChangeShapeType="1"/>
              <a:stCxn id="80937" idx="4"/>
              <a:endCxn id="9" idx="0"/>
            </p:cNvCxnSpPr>
            <p:nvPr/>
          </p:nvCxnSpPr>
          <p:spPr bwMode="auto">
            <a:xfrm rot="5400000">
              <a:off x="2162095" y="4991100"/>
              <a:ext cx="2286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0937" name="Oval 9"/>
            <p:cNvSpPr>
              <a:spLocks noChangeArrowheads="1"/>
            </p:cNvSpPr>
            <p:nvPr/>
          </p:nvSpPr>
          <p:spPr bwMode="auto">
            <a:xfrm>
              <a:off x="1962886" y="424978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1</a:t>
              </a:r>
              <a:r>
                <a:rPr lang="en-US" b="1" baseline="30000">
                  <a:latin typeface="Calibri"/>
                  <a:cs typeface="Calibri"/>
                </a:rPr>
                <a:t>b</a:t>
              </a:r>
              <a:endParaRPr lang="en-US" b="1">
                <a:latin typeface="Calibri"/>
                <a:cs typeface="Calibri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3973636" y="3152775"/>
            <a:ext cx="2890714" cy="1970088"/>
            <a:chOff x="1858495" y="3762103"/>
            <a:chExt cx="2891133" cy="1970314"/>
          </a:xfrm>
        </p:grpSpPr>
        <p:sp>
          <p:nvSpPr>
            <p:cNvPr id="80922" name="Oval 17"/>
            <p:cNvSpPr>
              <a:spLocks noChangeArrowheads="1"/>
            </p:cNvSpPr>
            <p:nvPr/>
          </p:nvSpPr>
          <p:spPr bwMode="auto">
            <a:xfrm>
              <a:off x="3391091" y="376210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2</a:t>
              </a:r>
              <a:r>
                <a:rPr lang="en-US" b="1" baseline="30000">
                  <a:latin typeface="Calibri"/>
                  <a:cs typeface="Calibri"/>
                </a:rPr>
                <a:t>a</a:t>
              </a:r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14" name="Oval 18"/>
            <p:cNvSpPr>
              <a:spLocks noChangeArrowheads="1"/>
            </p:cNvSpPr>
            <p:nvPr/>
          </p:nvSpPr>
          <p:spPr bwMode="auto">
            <a:xfrm>
              <a:off x="3390531" y="5105282"/>
              <a:ext cx="627154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2</a:t>
              </a:r>
              <a:r>
                <a:rPr lang="en-US" b="1" baseline="30000" dirty="0">
                  <a:latin typeface="Calibri"/>
                  <a:cs typeface="Calibri"/>
                </a:rPr>
                <a:t>a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80924" name="AutoShape 19"/>
            <p:cNvCxnSpPr>
              <a:cxnSpLocks noChangeShapeType="1"/>
              <a:stCxn id="80922" idx="4"/>
              <a:endCxn id="14" idx="0"/>
            </p:cNvCxnSpPr>
            <p:nvPr/>
          </p:nvCxnSpPr>
          <p:spPr bwMode="auto">
            <a:xfrm rot="5400000">
              <a:off x="3346460" y="4747260"/>
              <a:ext cx="71628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Oval 20"/>
            <p:cNvSpPr>
              <a:spLocks noChangeArrowheads="1"/>
            </p:cNvSpPr>
            <p:nvPr/>
          </p:nvSpPr>
          <p:spPr bwMode="auto">
            <a:xfrm>
              <a:off x="4122475" y="5105282"/>
              <a:ext cx="627153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2</a:t>
              </a:r>
              <a:r>
                <a:rPr lang="en-US" b="1" baseline="30000" dirty="0">
                  <a:latin typeface="Calibri"/>
                  <a:cs typeface="Calibri"/>
                </a:rPr>
                <a:t>b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80926" name="AutoShape 21"/>
            <p:cNvCxnSpPr>
              <a:cxnSpLocks noChangeShapeType="1"/>
              <a:stCxn id="80927" idx="4"/>
              <a:endCxn id="16" idx="0"/>
            </p:cNvCxnSpPr>
            <p:nvPr/>
          </p:nvCxnSpPr>
          <p:spPr bwMode="auto">
            <a:xfrm rot="5400000">
              <a:off x="4321820" y="4991100"/>
              <a:ext cx="2286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0927" name="Oval 22"/>
            <p:cNvSpPr>
              <a:spLocks noChangeArrowheads="1"/>
            </p:cNvSpPr>
            <p:nvPr/>
          </p:nvSpPr>
          <p:spPr bwMode="auto">
            <a:xfrm>
              <a:off x="4122611" y="424978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2</a:t>
              </a:r>
              <a:r>
                <a:rPr lang="en-US" b="1" baseline="30000">
                  <a:latin typeface="Calibri"/>
                  <a:cs typeface="Calibri"/>
                </a:rPr>
                <a:t>b</a:t>
              </a:r>
              <a:endParaRPr lang="en-US" b="1">
                <a:latin typeface="Calibri"/>
                <a:cs typeface="Calibri"/>
              </a:endParaRPr>
            </a:p>
          </p:txBody>
        </p:sp>
        <p:cxnSp>
          <p:nvCxnSpPr>
            <p:cNvPr id="80928" name="AutoShape 25"/>
            <p:cNvCxnSpPr>
              <a:cxnSpLocks noChangeShapeType="1"/>
              <a:stCxn id="80932" idx="6"/>
              <a:endCxn id="80922" idx="2"/>
            </p:cNvCxnSpPr>
            <p:nvPr/>
          </p:nvCxnSpPr>
          <p:spPr bwMode="auto">
            <a:xfrm>
              <a:off x="1858495" y="3999403"/>
              <a:ext cx="1532596" cy="7620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0929" name="AutoShape 26"/>
            <p:cNvCxnSpPr>
              <a:cxnSpLocks noChangeShapeType="1"/>
              <a:stCxn id="80937" idx="6"/>
              <a:endCxn id="80927" idx="2"/>
            </p:cNvCxnSpPr>
            <p:nvPr/>
          </p:nvCxnSpPr>
          <p:spPr bwMode="auto">
            <a:xfrm>
              <a:off x="2590316" y="4487083"/>
              <a:ext cx="1532295" cy="7620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0930" name="AutoShape 27"/>
            <p:cNvCxnSpPr>
              <a:cxnSpLocks noChangeShapeType="1"/>
              <a:stCxn id="80937" idx="6"/>
              <a:endCxn id="80922" idx="3"/>
            </p:cNvCxnSpPr>
            <p:nvPr/>
          </p:nvCxnSpPr>
          <p:spPr bwMode="auto">
            <a:xfrm flipV="1">
              <a:off x="2590316" y="4297295"/>
              <a:ext cx="892599" cy="1897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0931" name="AutoShape 28"/>
            <p:cNvCxnSpPr>
              <a:cxnSpLocks noChangeShapeType="1"/>
              <a:stCxn id="80922" idx="6"/>
              <a:endCxn id="80927" idx="1"/>
            </p:cNvCxnSpPr>
            <p:nvPr/>
          </p:nvCxnSpPr>
          <p:spPr bwMode="auto">
            <a:xfrm>
              <a:off x="4018108" y="4075612"/>
              <a:ext cx="196328" cy="26599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0" name="Oval 17"/>
          <p:cNvSpPr>
            <a:spLocks noChangeArrowheads="1"/>
          </p:cNvSpPr>
          <p:nvPr/>
        </p:nvSpPr>
        <p:spPr bwMode="auto">
          <a:xfrm>
            <a:off x="7632702" y="3152777"/>
            <a:ext cx="627063" cy="6270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8" tIns="45719" rIns="91438" bIns="45719" anchor="ctr"/>
          <a:lstStyle/>
          <a:p>
            <a:pPr algn="ctr"/>
            <a:r>
              <a:rPr lang="en-US" b="1">
                <a:latin typeface="Calibri"/>
                <a:cs typeface="Calibri"/>
              </a:rPr>
              <a:t>G</a:t>
            </a:r>
            <a:r>
              <a:rPr lang="en-US" b="1" baseline="-25000">
                <a:latin typeface="Calibri"/>
                <a:cs typeface="Calibri"/>
              </a:rPr>
              <a:t>3</a:t>
            </a:r>
            <a:r>
              <a:rPr lang="en-US" b="1" baseline="30000">
                <a:latin typeface="Calibri"/>
                <a:cs typeface="Calibri"/>
              </a:rPr>
              <a:t>a</a:t>
            </a:r>
            <a:endParaRPr lang="en-US" b="1">
              <a:latin typeface="Calibri"/>
              <a:cs typeface="Calibri"/>
            </a:endParaRPr>
          </a:p>
        </p:txBody>
      </p:sp>
      <p:sp>
        <p:nvSpPr>
          <p:cNvPr id="31" name="Oval 18"/>
          <p:cNvSpPr>
            <a:spLocks noChangeArrowheads="1"/>
          </p:cNvSpPr>
          <p:nvPr/>
        </p:nvSpPr>
        <p:spPr bwMode="auto">
          <a:xfrm>
            <a:off x="7632702" y="4495802"/>
            <a:ext cx="627063" cy="62706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8" tIns="45719" rIns="91438" bIns="45719" anchor="ctr"/>
          <a:lstStyle/>
          <a:p>
            <a:pPr algn="ctr">
              <a:defRPr/>
            </a:pPr>
            <a:r>
              <a:rPr lang="en-US" b="1" dirty="0">
                <a:latin typeface="Calibri"/>
                <a:cs typeface="Calibri"/>
              </a:rPr>
              <a:t>E</a:t>
            </a:r>
            <a:r>
              <a:rPr lang="en-US" sz="1600" b="1" baseline="-25000" dirty="0">
                <a:latin typeface="Calibri"/>
                <a:cs typeface="Calibri"/>
              </a:rPr>
              <a:t>3</a:t>
            </a:r>
            <a:r>
              <a:rPr lang="en-US" b="1" baseline="30000" dirty="0">
                <a:latin typeface="Calibri"/>
                <a:cs typeface="Calibri"/>
              </a:rPr>
              <a:t>a</a:t>
            </a:r>
            <a:endParaRPr lang="en-US" sz="2000" b="1" dirty="0">
              <a:latin typeface="Calibri"/>
              <a:cs typeface="Calibri"/>
            </a:endParaRPr>
          </a:p>
        </p:txBody>
      </p:sp>
      <p:cxnSp>
        <p:nvCxnSpPr>
          <p:cNvPr id="32" name="AutoShape 19"/>
          <p:cNvCxnSpPr>
            <a:cxnSpLocks noChangeShapeType="1"/>
            <a:stCxn id="30" idx="4"/>
            <a:endCxn id="31" idx="0"/>
          </p:cNvCxnSpPr>
          <p:nvPr/>
        </p:nvCxnSpPr>
        <p:spPr bwMode="auto">
          <a:xfrm rot="5400000">
            <a:off x="7587458" y="4137820"/>
            <a:ext cx="717551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" name="Oval 20"/>
          <p:cNvSpPr>
            <a:spLocks noChangeArrowheads="1"/>
          </p:cNvSpPr>
          <p:nvPr/>
        </p:nvSpPr>
        <p:spPr bwMode="auto">
          <a:xfrm>
            <a:off x="8364538" y="4495802"/>
            <a:ext cx="627063" cy="62706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8" tIns="45719" rIns="91438" bIns="45719" anchor="ctr"/>
          <a:lstStyle/>
          <a:p>
            <a:pPr algn="ctr">
              <a:defRPr/>
            </a:pPr>
            <a:r>
              <a:rPr lang="en-US" b="1" dirty="0">
                <a:latin typeface="Calibri"/>
                <a:cs typeface="Calibri"/>
              </a:rPr>
              <a:t>E</a:t>
            </a:r>
            <a:r>
              <a:rPr lang="en-US" sz="1600" b="1" baseline="-25000" dirty="0">
                <a:latin typeface="Calibri"/>
                <a:cs typeface="Calibri"/>
              </a:rPr>
              <a:t>3</a:t>
            </a:r>
            <a:r>
              <a:rPr lang="en-US" b="1" baseline="30000" dirty="0">
                <a:latin typeface="Calibri"/>
                <a:cs typeface="Calibri"/>
              </a:rPr>
              <a:t>b</a:t>
            </a:r>
            <a:endParaRPr lang="en-US" sz="2000" b="1" dirty="0">
              <a:latin typeface="Calibri"/>
              <a:cs typeface="Calibri"/>
            </a:endParaRPr>
          </a:p>
        </p:txBody>
      </p:sp>
      <p:cxnSp>
        <p:nvCxnSpPr>
          <p:cNvPr id="34" name="AutoShape 21"/>
          <p:cNvCxnSpPr>
            <a:cxnSpLocks noChangeShapeType="1"/>
            <a:stCxn id="35" idx="4"/>
            <a:endCxn id="33" idx="0"/>
          </p:cNvCxnSpPr>
          <p:nvPr/>
        </p:nvCxnSpPr>
        <p:spPr bwMode="auto">
          <a:xfrm rot="5400000">
            <a:off x="8563769" y="4382295"/>
            <a:ext cx="228600" cy="158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Oval 22"/>
          <p:cNvSpPr>
            <a:spLocks noChangeArrowheads="1"/>
          </p:cNvSpPr>
          <p:nvPr/>
        </p:nvSpPr>
        <p:spPr bwMode="auto">
          <a:xfrm>
            <a:off x="8364538" y="3640138"/>
            <a:ext cx="627063" cy="6270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8" tIns="45719" rIns="91438" bIns="45719" anchor="ctr"/>
          <a:lstStyle/>
          <a:p>
            <a:pPr algn="ctr"/>
            <a:r>
              <a:rPr lang="en-US" b="1">
                <a:latin typeface="Calibri"/>
                <a:cs typeface="Calibri"/>
              </a:rPr>
              <a:t>G</a:t>
            </a:r>
            <a:r>
              <a:rPr lang="en-US" b="1" baseline="-25000">
                <a:latin typeface="Calibri"/>
                <a:cs typeface="Calibri"/>
              </a:rPr>
              <a:t>3</a:t>
            </a:r>
            <a:r>
              <a:rPr lang="en-US" b="1" baseline="30000">
                <a:latin typeface="Calibri"/>
                <a:cs typeface="Calibri"/>
              </a:rPr>
              <a:t>b</a:t>
            </a:r>
            <a:endParaRPr lang="en-US" b="1">
              <a:latin typeface="Calibri"/>
              <a:cs typeface="Calibri"/>
            </a:endParaRPr>
          </a:p>
        </p:txBody>
      </p:sp>
      <p:cxnSp>
        <p:nvCxnSpPr>
          <p:cNvPr id="36" name="AutoShape 28"/>
          <p:cNvCxnSpPr>
            <a:cxnSpLocks noChangeShapeType="1"/>
            <a:stCxn id="30" idx="6"/>
            <a:endCxn id="35" idx="1"/>
          </p:cNvCxnSpPr>
          <p:nvPr/>
        </p:nvCxnSpPr>
        <p:spPr bwMode="auto">
          <a:xfrm>
            <a:off x="8259763" y="3465514"/>
            <a:ext cx="196851" cy="2667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AutoShape 25"/>
          <p:cNvCxnSpPr>
            <a:cxnSpLocks noChangeShapeType="1"/>
            <a:stCxn id="80922" idx="6"/>
            <a:endCxn id="30" idx="2"/>
          </p:cNvCxnSpPr>
          <p:nvPr/>
        </p:nvCxnSpPr>
        <p:spPr bwMode="auto">
          <a:xfrm>
            <a:off x="6132513" y="3465513"/>
            <a:ext cx="1500187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AutoShape 27"/>
          <p:cNvCxnSpPr>
            <a:cxnSpLocks noChangeShapeType="1"/>
            <a:endCxn id="30" idx="3"/>
          </p:cNvCxnSpPr>
          <p:nvPr/>
        </p:nvCxnSpPr>
        <p:spPr bwMode="auto">
          <a:xfrm flipV="1">
            <a:off x="6864352" y="3687763"/>
            <a:ext cx="860425" cy="1905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AutoShape 26"/>
          <p:cNvCxnSpPr>
            <a:cxnSpLocks noChangeShapeType="1"/>
            <a:stCxn id="80927" idx="6"/>
            <a:endCxn id="35" idx="2"/>
          </p:cNvCxnSpPr>
          <p:nvPr/>
        </p:nvCxnSpPr>
        <p:spPr bwMode="auto">
          <a:xfrm flipV="1">
            <a:off x="6864351" y="3954463"/>
            <a:ext cx="1500188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4" name="Group 45"/>
          <p:cNvGrpSpPr>
            <a:grpSpLocks/>
          </p:cNvGrpSpPr>
          <p:nvPr/>
        </p:nvGrpSpPr>
        <p:grpSpPr bwMode="auto">
          <a:xfrm>
            <a:off x="3149600" y="2667000"/>
            <a:ext cx="5994400" cy="2590800"/>
            <a:chOff x="1035423" y="3048000"/>
            <a:chExt cx="5993674" cy="2590800"/>
          </a:xfrm>
        </p:grpSpPr>
        <p:grpSp>
          <p:nvGrpSpPr>
            <p:cNvPr id="5" name="Group 22"/>
            <p:cNvGrpSpPr>
              <a:grpSpLocks/>
            </p:cNvGrpSpPr>
            <p:nvPr/>
          </p:nvGrpSpPr>
          <p:grpSpPr bwMode="auto">
            <a:xfrm>
              <a:off x="1035423" y="3048000"/>
              <a:ext cx="1726474" cy="2590800"/>
              <a:chOff x="1035423" y="3276600"/>
              <a:chExt cx="1726474" cy="2590800"/>
            </a:xfrm>
          </p:grpSpPr>
          <p:sp>
            <p:nvSpPr>
              <p:cNvPr id="80920" name="Rectangle 16"/>
              <p:cNvSpPr>
                <a:spLocks noChangeArrowheads="1"/>
              </p:cNvSpPr>
              <p:nvPr/>
            </p:nvSpPr>
            <p:spPr bwMode="auto">
              <a:xfrm>
                <a:off x="1035423" y="3657600"/>
                <a:ext cx="1726474" cy="22098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80921" name="TextBox 24"/>
              <p:cNvSpPr txBox="1">
                <a:spLocks noChangeArrowheads="1"/>
              </p:cNvSpPr>
              <p:nvPr/>
            </p:nvSpPr>
            <p:spPr bwMode="auto">
              <a:xfrm>
                <a:off x="1618896" y="3276600"/>
                <a:ext cx="566143" cy="3847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900" dirty="0">
                    <a:latin typeface="Calibri"/>
                    <a:cs typeface="Calibri"/>
                  </a:rPr>
                  <a:t>t =1</a:t>
                </a:r>
              </a:p>
            </p:txBody>
          </p:sp>
        </p:grpSp>
        <p:grpSp>
          <p:nvGrpSpPr>
            <p:cNvPr id="6" name="Group 25"/>
            <p:cNvGrpSpPr>
              <a:grpSpLocks/>
            </p:cNvGrpSpPr>
            <p:nvPr/>
          </p:nvGrpSpPr>
          <p:grpSpPr bwMode="auto">
            <a:xfrm>
              <a:off x="3219097" y="3048000"/>
              <a:ext cx="1676400" cy="2590800"/>
              <a:chOff x="3219097" y="3276600"/>
              <a:chExt cx="1676400" cy="2590800"/>
            </a:xfrm>
          </p:grpSpPr>
          <p:sp>
            <p:nvSpPr>
              <p:cNvPr id="80918" name="Rectangle 16"/>
              <p:cNvSpPr>
                <a:spLocks noChangeArrowheads="1"/>
              </p:cNvSpPr>
              <p:nvPr/>
            </p:nvSpPr>
            <p:spPr bwMode="auto">
              <a:xfrm>
                <a:off x="3219097" y="3657600"/>
                <a:ext cx="1676400" cy="22098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80919" name="TextBox 27"/>
              <p:cNvSpPr txBox="1">
                <a:spLocks noChangeArrowheads="1"/>
              </p:cNvSpPr>
              <p:nvPr/>
            </p:nvSpPr>
            <p:spPr bwMode="auto">
              <a:xfrm>
                <a:off x="3862498" y="3276600"/>
                <a:ext cx="566143" cy="3847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900" dirty="0">
                    <a:latin typeface="Calibri"/>
                    <a:cs typeface="Calibri"/>
                  </a:rPr>
                  <a:t>t =2</a:t>
                </a:r>
              </a:p>
            </p:txBody>
          </p:sp>
        </p:grpSp>
        <p:sp>
          <p:nvSpPr>
            <p:cNvPr id="80916" name="TextBox 36"/>
            <p:cNvSpPr txBox="1">
              <a:spLocks noChangeArrowheads="1"/>
            </p:cNvSpPr>
            <p:nvPr/>
          </p:nvSpPr>
          <p:spPr bwMode="auto">
            <a:xfrm>
              <a:off x="5989567" y="3048000"/>
              <a:ext cx="566143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900" dirty="0">
                  <a:latin typeface="Calibri"/>
                  <a:cs typeface="Calibri"/>
                </a:rPr>
                <a:t>t =3</a:t>
              </a:r>
            </a:p>
          </p:txBody>
        </p:sp>
        <p:sp>
          <p:nvSpPr>
            <p:cNvPr id="80917" name="Rectangle 16"/>
            <p:cNvSpPr>
              <a:spLocks noChangeArrowheads="1"/>
            </p:cNvSpPr>
            <p:nvPr/>
          </p:nvSpPr>
          <p:spPr bwMode="auto">
            <a:xfrm>
              <a:off x="5352697" y="3429000"/>
              <a:ext cx="1676400" cy="2209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47" name="Oval 22"/>
          <p:cNvSpPr>
            <a:spLocks noChangeArrowheads="1"/>
          </p:cNvSpPr>
          <p:nvPr/>
        </p:nvSpPr>
        <p:spPr bwMode="auto">
          <a:xfrm>
            <a:off x="8362951" y="3638551"/>
            <a:ext cx="627063" cy="627063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b="1">
                <a:latin typeface="Calibri"/>
                <a:cs typeface="Calibri"/>
              </a:rPr>
              <a:t>G</a:t>
            </a:r>
            <a:r>
              <a:rPr lang="en-US" b="1" baseline="-25000">
                <a:latin typeface="Calibri"/>
                <a:cs typeface="Calibri"/>
              </a:rPr>
              <a:t>3</a:t>
            </a:r>
            <a:r>
              <a:rPr lang="en-US" b="1" baseline="30000">
                <a:latin typeface="Calibri"/>
                <a:cs typeface="Calibri"/>
              </a:rPr>
              <a:t>b</a:t>
            </a:r>
            <a:endParaRPr lang="en-US" b="1">
              <a:latin typeface="Calibri"/>
              <a:cs typeface="Calibri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3" grpId="0" animBg="1"/>
      <p:bldP spid="35" grpId="0" animBg="1"/>
      <p:bldP spid="47" grpId="0" animBg="1"/>
      <p:bldP spid="4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2378" y="1683589"/>
            <a:ext cx="7995844" cy="5176289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28601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alibri"/>
                <a:cs typeface="Calibri"/>
              </a:rPr>
              <a:t>CS 188: Artificial Intelligence</a:t>
            </a:r>
            <a:br>
              <a:rPr lang="en-US" dirty="0" smtClean="0">
                <a:latin typeface="Calibri"/>
                <a:cs typeface="Calibri"/>
              </a:rPr>
            </a:br>
            <a:endParaRPr lang="en-US" sz="3600" dirty="0" smtClean="0">
              <a:latin typeface="Calibri"/>
              <a:cs typeface="Calibri"/>
            </a:endParaRPr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015997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 smtClean="0">
                <a:latin typeface="Calibri"/>
                <a:cs typeface="Calibri"/>
              </a:rPr>
              <a:t>Particle Filters and Applications of HMMs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8" rIns="91430" bIns="45718"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5029200"/>
            <a:ext cx="12192000" cy="1869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  <a:latin typeface="Calibri"/>
                <a:cs typeface="Calibri"/>
              </a:rPr>
              <a:t>Instructors: Dan Klein and Pieter Abbeel</a:t>
            </a:r>
          </a:p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  <a:latin typeface="Calibri"/>
                <a:cs typeface="Calibri"/>
              </a:rPr>
              <a:t>University of California, Berkeley</a:t>
            </a:r>
          </a:p>
          <a:p>
            <a:pPr algn="ctr">
              <a:spcBef>
                <a:spcPct val="50000"/>
              </a:spcBef>
            </a:pPr>
            <a:endParaRPr lang="en-US" sz="2400" dirty="0" smtClean="0">
              <a:latin typeface="Calibri"/>
              <a:cs typeface="Calibri"/>
            </a:endParaRPr>
          </a:p>
          <a:p>
            <a:pPr algn="ctr">
              <a:spcBef>
                <a:spcPct val="50000"/>
              </a:spcBef>
            </a:pPr>
            <a:r>
              <a:rPr lang="en-US" sz="1400" dirty="0" smtClean="0">
                <a:latin typeface="Calibri"/>
                <a:cs typeface="Calibri"/>
              </a:rPr>
              <a:t>[These slides were created by Dan Klein and Pieter Abbeel for CS188 Intro to AI at UC Berkeley.  All CS188 materials are available at http://</a:t>
            </a:r>
            <a:r>
              <a:rPr lang="en-US" sz="1400" dirty="0" err="1" smtClean="0">
                <a:latin typeface="Calibri"/>
                <a:cs typeface="Calibri"/>
              </a:rPr>
              <a:t>ai.berkeley.edu</a:t>
            </a:r>
            <a:r>
              <a:rPr lang="en-US" sz="1400" dirty="0" smtClean="0">
                <a:latin typeface="Calibri"/>
                <a:cs typeface="Calibri"/>
              </a:rPr>
              <a:t>.]</a:t>
            </a:r>
            <a:endParaRPr lang="en-US" sz="14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DBN Particle Filters</a:t>
            </a:r>
          </a:p>
        </p:txBody>
      </p:sp>
      <p:sp>
        <p:nvSpPr>
          <p:cNvPr id="819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A particle is a complete sample for a time step</a:t>
            </a:r>
          </a:p>
          <a:p>
            <a:pPr lvl="6"/>
            <a:endParaRPr lang="en-US" sz="1200" dirty="0" smtClean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b="1" dirty="0" smtClean="0">
                <a:latin typeface="Calibri"/>
                <a:ea typeface="ＭＳ Ｐゴシック" pitchFamily="34" charset="-128"/>
                <a:cs typeface="Calibri"/>
              </a:rPr>
              <a:t>Initialize</a:t>
            </a: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: Generate prior samples for the t=1 Bayes net</a:t>
            </a:r>
          </a:p>
          <a:p>
            <a:pPr lvl="1"/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Example particle: </a:t>
            </a:r>
            <a:r>
              <a:rPr lang="en-US" sz="2400" b="1" dirty="0" smtClean="0">
                <a:latin typeface="Calibri"/>
                <a:ea typeface="ＭＳ Ｐゴシック" pitchFamily="34" charset="-128"/>
                <a:cs typeface="Calibri"/>
              </a:rPr>
              <a:t>G</a:t>
            </a:r>
            <a:r>
              <a:rPr lang="en-US" sz="2400" b="1" baseline="-25000" dirty="0" smtClean="0"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2400" b="1" baseline="30000" dirty="0" smtClean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= (3,3) </a:t>
            </a:r>
            <a:r>
              <a:rPr lang="en-US" sz="2400" b="1" dirty="0" smtClean="0">
                <a:latin typeface="Calibri"/>
                <a:ea typeface="ＭＳ Ｐゴシック" pitchFamily="34" charset="-128"/>
                <a:cs typeface="Calibri"/>
              </a:rPr>
              <a:t>G</a:t>
            </a:r>
            <a:r>
              <a:rPr lang="en-US" sz="2400" b="1" baseline="-25000" dirty="0" smtClean="0"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2400" b="1" baseline="30000" dirty="0" smtClean="0">
                <a:latin typeface="Calibri"/>
                <a:ea typeface="ＭＳ Ｐゴシック" pitchFamily="34" charset="-128"/>
                <a:cs typeface="Calibri"/>
              </a:rPr>
              <a:t>b </a:t>
            </a: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= (5,3) </a:t>
            </a:r>
          </a:p>
          <a:p>
            <a:pPr lvl="1"/>
            <a:endParaRPr lang="en-US" sz="1100" dirty="0" smtClean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b="1" dirty="0" smtClean="0">
                <a:latin typeface="Calibri"/>
                <a:ea typeface="ＭＳ Ｐゴシック" pitchFamily="34" charset="-128"/>
                <a:cs typeface="Calibri"/>
              </a:rPr>
              <a:t>Elapse time</a:t>
            </a: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: Sample a successor for each particle </a:t>
            </a:r>
          </a:p>
          <a:p>
            <a:pPr lvl="1"/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Example successor: </a:t>
            </a:r>
            <a:r>
              <a:rPr lang="en-US" sz="2400" b="1" dirty="0" smtClean="0">
                <a:latin typeface="Calibri"/>
                <a:ea typeface="ＭＳ Ｐゴシック" pitchFamily="34" charset="-128"/>
                <a:cs typeface="Calibri"/>
              </a:rPr>
              <a:t>G</a:t>
            </a:r>
            <a:r>
              <a:rPr lang="en-US" sz="2400" b="1" baseline="-25000" dirty="0" smtClean="0">
                <a:latin typeface="Calibri"/>
                <a:ea typeface="ＭＳ Ｐゴシック" pitchFamily="34" charset="-128"/>
                <a:cs typeface="Calibri"/>
              </a:rPr>
              <a:t>2</a:t>
            </a:r>
            <a:r>
              <a:rPr lang="en-US" sz="2400" b="1" baseline="30000" dirty="0" smtClean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= (2,3) </a:t>
            </a:r>
            <a:r>
              <a:rPr lang="en-US" sz="2400" b="1" dirty="0" smtClean="0">
                <a:latin typeface="Calibri"/>
                <a:ea typeface="ＭＳ Ｐゴシック" pitchFamily="34" charset="-128"/>
                <a:cs typeface="Calibri"/>
              </a:rPr>
              <a:t>G</a:t>
            </a:r>
            <a:r>
              <a:rPr lang="en-US" sz="2400" b="1" baseline="-25000" dirty="0" smtClean="0">
                <a:latin typeface="Calibri"/>
                <a:ea typeface="ＭＳ Ｐゴシック" pitchFamily="34" charset="-128"/>
                <a:cs typeface="Calibri"/>
              </a:rPr>
              <a:t>2</a:t>
            </a:r>
            <a:r>
              <a:rPr lang="en-US" sz="2400" b="1" baseline="30000" dirty="0" smtClean="0">
                <a:latin typeface="Calibri"/>
                <a:ea typeface="ＭＳ Ｐゴシック" pitchFamily="34" charset="-128"/>
                <a:cs typeface="Calibri"/>
              </a:rPr>
              <a:t>b </a:t>
            </a: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= (6,3)</a:t>
            </a:r>
          </a:p>
          <a:p>
            <a:pPr lvl="8"/>
            <a:endParaRPr lang="en-US" sz="1600" b="1" dirty="0" smtClean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b="1" dirty="0" smtClean="0">
                <a:latin typeface="Calibri"/>
                <a:ea typeface="ＭＳ Ｐゴシック" pitchFamily="34" charset="-128"/>
                <a:cs typeface="Calibri"/>
              </a:rPr>
              <a:t>Observe</a:t>
            </a: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: Weight each </a:t>
            </a:r>
            <a:r>
              <a:rPr lang="en-US" sz="2400" i="1" u="sng" dirty="0" smtClean="0">
                <a:latin typeface="Calibri"/>
                <a:ea typeface="ＭＳ Ｐゴシック" pitchFamily="34" charset="-128"/>
                <a:cs typeface="Calibri"/>
              </a:rPr>
              <a:t>entire</a:t>
            </a: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 sample by the likelihood of the evidence conditioned on the sample</a:t>
            </a:r>
          </a:p>
          <a:p>
            <a:pPr lvl="1"/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Likelihood: P(</a:t>
            </a:r>
            <a:r>
              <a:rPr lang="en-US" sz="2400" b="1" dirty="0" smtClean="0">
                <a:latin typeface="Calibri"/>
                <a:ea typeface="ＭＳ Ｐゴシック" pitchFamily="34" charset="-128"/>
                <a:cs typeface="Calibri"/>
              </a:rPr>
              <a:t>E</a:t>
            </a:r>
            <a:r>
              <a:rPr lang="en-US" sz="2400" b="1" baseline="-25000" dirty="0" smtClean="0"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2400" b="1" baseline="30000" dirty="0" smtClean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lang="en-US" sz="2400" b="1" dirty="0" smtClean="0">
                <a:latin typeface="Calibri"/>
                <a:ea typeface="ＭＳ Ｐゴシック" pitchFamily="34" charset="-128"/>
                <a:cs typeface="Calibri"/>
              </a:rPr>
              <a:t>G</a:t>
            </a:r>
            <a:r>
              <a:rPr lang="en-US" sz="2400" b="1" baseline="-25000" dirty="0" smtClean="0"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2400" b="1" baseline="30000" dirty="0" smtClean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) * P(</a:t>
            </a:r>
            <a:r>
              <a:rPr lang="en-US" sz="2400" b="1" dirty="0" smtClean="0">
                <a:latin typeface="Calibri"/>
                <a:ea typeface="ＭＳ Ｐゴシック" pitchFamily="34" charset="-128"/>
                <a:cs typeface="Calibri"/>
              </a:rPr>
              <a:t>E</a:t>
            </a:r>
            <a:r>
              <a:rPr lang="en-US" sz="2400" b="1" baseline="-25000" dirty="0" smtClean="0"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2400" b="1" baseline="30000" dirty="0" smtClean="0">
                <a:latin typeface="Calibri"/>
                <a:ea typeface="ＭＳ Ｐゴシック" pitchFamily="34" charset="-128"/>
                <a:cs typeface="Calibri"/>
              </a:rPr>
              <a:t>b </a:t>
            </a: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lang="en-US" sz="2400" b="1" dirty="0" smtClean="0">
                <a:latin typeface="Calibri"/>
                <a:ea typeface="ＭＳ Ｐゴシック" pitchFamily="34" charset="-128"/>
                <a:cs typeface="Calibri"/>
              </a:rPr>
              <a:t>G</a:t>
            </a:r>
            <a:r>
              <a:rPr lang="en-US" sz="2400" b="1" baseline="-25000" dirty="0" smtClean="0"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2400" b="1" baseline="30000" dirty="0" smtClean="0">
                <a:latin typeface="Calibri"/>
                <a:ea typeface="ＭＳ Ｐゴシック" pitchFamily="34" charset="-128"/>
                <a:cs typeface="Calibri"/>
              </a:rPr>
              <a:t>b </a:t>
            </a: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) </a:t>
            </a:r>
          </a:p>
          <a:p>
            <a:endParaRPr lang="en-US" sz="1100" b="1" dirty="0" smtClean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b="1" dirty="0" smtClean="0">
                <a:latin typeface="Calibri"/>
                <a:ea typeface="ＭＳ Ｐゴシック" pitchFamily="34" charset="-128"/>
                <a:cs typeface="Calibri"/>
              </a:rPr>
              <a:t>Resample: </a:t>
            </a: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Select prior samples (tuples of values) in proportion to their likelihood</a:t>
            </a:r>
          </a:p>
          <a:p>
            <a:endParaRPr lang="en-US" sz="1100" b="1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Most Likely Explanation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8387" y="1442418"/>
            <a:ext cx="7797750" cy="47297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cs typeface="Calibri"/>
              </a:rPr>
              <a:t>HMMs: MLE Queries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7315200" cy="16303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 smtClean="0">
                <a:latin typeface="Calibri"/>
                <a:cs typeface="Calibri"/>
              </a:rPr>
              <a:t>HMMs defined by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>
                <a:latin typeface="Calibri"/>
                <a:cs typeface="Calibri"/>
              </a:rPr>
              <a:t>States X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>
                <a:latin typeface="Calibri"/>
                <a:cs typeface="Calibri"/>
              </a:rPr>
              <a:t>Observations E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>
                <a:latin typeface="Calibri"/>
                <a:cs typeface="Calibri"/>
              </a:rPr>
              <a:t>Initial distribution: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>
                <a:latin typeface="Calibri"/>
                <a:cs typeface="Calibri"/>
              </a:rPr>
              <a:t>Transitions: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>
                <a:latin typeface="Calibri"/>
                <a:cs typeface="Calibri"/>
              </a:rPr>
              <a:t>Emissions:</a:t>
            </a:r>
          </a:p>
          <a:p>
            <a:pPr lvl="1">
              <a:lnSpc>
                <a:spcPct val="8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 smtClean="0">
                <a:latin typeface="Calibri"/>
                <a:cs typeface="Calibri"/>
              </a:rPr>
              <a:t>New query: most likely explanation:</a:t>
            </a:r>
          </a:p>
          <a:p>
            <a:pPr>
              <a:lnSpc>
                <a:spcPct val="80000"/>
              </a:lnSpc>
            </a:pPr>
            <a:endParaRPr lang="en-US" sz="2800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 smtClean="0">
                <a:latin typeface="Calibri"/>
                <a:cs typeface="Calibri"/>
              </a:rPr>
              <a:t>New method: the </a:t>
            </a:r>
            <a:r>
              <a:rPr lang="en-US" sz="2800" dirty="0" err="1" smtClean="0">
                <a:latin typeface="Calibri"/>
                <a:cs typeface="Calibri"/>
              </a:rPr>
              <a:t>Viterbi</a:t>
            </a:r>
            <a:r>
              <a:rPr lang="en-US" sz="2800" dirty="0" smtClean="0">
                <a:latin typeface="Calibri"/>
                <a:cs typeface="Calibri"/>
              </a:rPr>
              <a:t> algorithm</a:t>
            </a:r>
          </a:p>
        </p:txBody>
      </p:sp>
      <p:pic>
        <p:nvPicPr>
          <p:cNvPr id="18436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8402" y="3230561"/>
            <a:ext cx="1577788" cy="298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8401" y="2849564"/>
            <a:ext cx="963227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08400" y="3611561"/>
            <a:ext cx="1183341" cy="298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Oval 8"/>
          <p:cNvSpPr>
            <a:spLocks noChangeArrowheads="1"/>
          </p:cNvSpPr>
          <p:nvPr/>
        </p:nvSpPr>
        <p:spPr bwMode="auto">
          <a:xfrm>
            <a:off x="11785600" y="1782763"/>
            <a:ext cx="7112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Calibri"/>
                <a:cs typeface="Calibri"/>
              </a:rPr>
              <a:t>X</a:t>
            </a:r>
            <a:r>
              <a:rPr lang="en-US" baseline="-25000" dirty="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18440" name="AutoShape 9"/>
          <p:cNvCxnSpPr>
            <a:cxnSpLocks noChangeShapeType="1"/>
            <a:stCxn id="18439" idx="4"/>
            <a:endCxn id="18455" idx="0"/>
          </p:cNvCxnSpPr>
          <p:nvPr/>
        </p:nvCxnSpPr>
        <p:spPr bwMode="auto">
          <a:xfrm>
            <a:off x="12141200" y="2330453"/>
            <a:ext cx="0" cy="504825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lg"/>
          </a:ln>
        </p:spPr>
      </p:cxnSp>
      <p:sp>
        <p:nvSpPr>
          <p:cNvPr id="18441" name="Oval 10"/>
          <p:cNvSpPr>
            <a:spLocks noChangeArrowheads="1"/>
          </p:cNvSpPr>
          <p:nvPr/>
        </p:nvSpPr>
        <p:spPr bwMode="auto">
          <a:xfrm>
            <a:off x="7315200" y="1782763"/>
            <a:ext cx="7112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2</a:t>
            </a:r>
          </a:p>
        </p:txBody>
      </p:sp>
      <p:cxnSp>
        <p:nvCxnSpPr>
          <p:cNvPr id="18442" name="AutoShape 11"/>
          <p:cNvCxnSpPr>
            <a:cxnSpLocks noChangeShapeType="1"/>
            <a:stCxn id="18441" idx="4"/>
            <a:endCxn id="18452" idx="0"/>
          </p:cNvCxnSpPr>
          <p:nvPr/>
        </p:nvCxnSpPr>
        <p:spPr bwMode="auto">
          <a:xfrm>
            <a:off x="7670800" y="2330453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8443" name="Oval 12"/>
          <p:cNvSpPr>
            <a:spLocks noChangeArrowheads="1"/>
          </p:cNvSpPr>
          <p:nvPr/>
        </p:nvSpPr>
        <p:spPr bwMode="auto">
          <a:xfrm>
            <a:off x="6096000" y="2849563"/>
            <a:ext cx="7112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1</a:t>
            </a:r>
          </a:p>
        </p:txBody>
      </p:sp>
      <p:cxnSp>
        <p:nvCxnSpPr>
          <p:cNvPr id="18444" name="AutoShape 13"/>
          <p:cNvCxnSpPr>
            <a:cxnSpLocks noChangeShapeType="1"/>
            <a:stCxn id="18445" idx="6"/>
            <a:endCxn id="18441" idx="2"/>
          </p:cNvCxnSpPr>
          <p:nvPr/>
        </p:nvCxnSpPr>
        <p:spPr bwMode="auto">
          <a:xfrm>
            <a:off x="6826251" y="2049463"/>
            <a:ext cx="4699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8445" name="Oval 14"/>
          <p:cNvSpPr>
            <a:spLocks noChangeArrowheads="1"/>
          </p:cNvSpPr>
          <p:nvPr/>
        </p:nvSpPr>
        <p:spPr bwMode="auto">
          <a:xfrm>
            <a:off x="6096000" y="1782763"/>
            <a:ext cx="7112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1</a:t>
            </a:r>
          </a:p>
        </p:txBody>
      </p:sp>
      <p:cxnSp>
        <p:nvCxnSpPr>
          <p:cNvPr id="18446" name="AutoShape 15"/>
          <p:cNvCxnSpPr>
            <a:cxnSpLocks noChangeShapeType="1"/>
            <a:stCxn id="18445" idx="4"/>
            <a:endCxn id="18443" idx="0"/>
          </p:cNvCxnSpPr>
          <p:nvPr/>
        </p:nvCxnSpPr>
        <p:spPr bwMode="auto">
          <a:xfrm>
            <a:off x="6451600" y="2330453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8447" name="Oval 16"/>
          <p:cNvSpPr>
            <a:spLocks noChangeArrowheads="1"/>
          </p:cNvSpPr>
          <p:nvPr/>
        </p:nvSpPr>
        <p:spPr bwMode="auto">
          <a:xfrm>
            <a:off x="8534400" y="1782763"/>
            <a:ext cx="7112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3</a:t>
            </a:r>
          </a:p>
        </p:txBody>
      </p:sp>
      <p:cxnSp>
        <p:nvCxnSpPr>
          <p:cNvPr id="18448" name="AutoShape 17"/>
          <p:cNvCxnSpPr>
            <a:cxnSpLocks noChangeShapeType="1"/>
            <a:stCxn id="18447" idx="6"/>
            <a:endCxn id="18450" idx="2"/>
          </p:cNvCxnSpPr>
          <p:nvPr/>
        </p:nvCxnSpPr>
        <p:spPr bwMode="auto">
          <a:xfrm>
            <a:off x="9264651" y="2049463"/>
            <a:ext cx="4699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18449" name="AutoShape 18"/>
          <p:cNvCxnSpPr>
            <a:cxnSpLocks noChangeShapeType="1"/>
            <a:stCxn id="18441" idx="6"/>
            <a:endCxn id="18447" idx="2"/>
          </p:cNvCxnSpPr>
          <p:nvPr/>
        </p:nvCxnSpPr>
        <p:spPr bwMode="auto">
          <a:xfrm>
            <a:off x="8045451" y="2049463"/>
            <a:ext cx="4699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8450" name="Oval 19"/>
          <p:cNvSpPr>
            <a:spLocks noChangeArrowheads="1"/>
          </p:cNvSpPr>
          <p:nvPr/>
        </p:nvSpPr>
        <p:spPr bwMode="auto">
          <a:xfrm>
            <a:off x="9753600" y="1782763"/>
            <a:ext cx="7112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4</a:t>
            </a:r>
          </a:p>
        </p:txBody>
      </p:sp>
      <p:cxnSp>
        <p:nvCxnSpPr>
          <p:cNvPr id="18451" name="AutoShape 20"/>
          <p:cNvCxnSpPr>
            <a:cxnSpLocks noChangeShapeType="1"/>
            <a:stCxn id="18450" idx="6"/>
            <a:endCxn id="18439" idx="2"/>
          </p:cNvCxnSpPr>
          <p:nvPr/>
        </p:nvCxnSpPr>
        <p:spPr bwMode="auto">
          <a:xfrm>
            <a:off x="10483851" y="2049463"/>
            <a:ext cx="12827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sp>
        <p:nvSpPr>
          <p:cNvPr id="18452" name="Oval 21"/>
          <p:cNvSpPr>
            <a:spLocks noChangeArrowheads="1"/>
          </p:cNvSpPr>
          <p:nvPr/>
        </p:nvSpPr>
        <p:spPr bwMode="auto">
          <a:xfrm>
            <a:off x="7315200" y="2849563"/>
            <a:ext cx="7112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2</a:t>
            </a:r>
          </a:p>
        </p:txBody>
      </p:sp>
      <p:sp>
        <p:nvSpPr>
          <p:cNvPr id="18453" name="Oval 22"/>
          <p:cNvSpPr>
            <a:spLocks noChangeArrowheads="1"/>
          </p:cNvSpPr>
          <p:nvPr/>
        </p:nvSpPr>
        <p:spPr bwMode="auto">
          <a:xfrm>
            <a:off x="8534400" y="2849563"/>
            <a:ext cx="7112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3</a:t>
            </a:r>
          </a:p>
        </p:txBody>
      </p:sp>
      <p:sp>
        <p:nvSpPr>
          <p:cNvPr id="18454" name="Oval 23"/>
          <p:cNvSpPr>
            <a:spLocks noChangeArrowheads="1"/>
          </p:cNvSpPr>
          <p:nvPr/>
        </p:nvSpPr>
        <p:spPr bwMode="auto">
          <a:xfrm>
            <a:off x="9753600" y="2849563"/>
            <a:ext cx="7112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4</a:t>
            </a:r>
          </a:p>
        </p:txBody>
      </p:sp>
      <p:sp>
        <p:nvSpPr>
          <p:cNvPr id="18455" name="Oval 24"/>
          <p:cNvSpPr>
            <a:spLocks noChangeArrowheads="1"/>
          </p:cNvSpPr>
          <p:nvPr/>
        </p:nvSpPr>
        <p:spPr bwMode="auto">
          <a:xfrm>
            <a:off x="11785600" y="2849563"/>
            <a:ext cx="7112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lang="en-US" baseline="-25000" dirty="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18456" name="AutoShape 25"/>
          <p:cNvCxnSpPr>
            <a:cxnSpLocks noChangeShapeType="1"/>
            <a:stCxn id="18447" idx="4"/>
            <a:endCxn id="18453" idx="0"/>
          </p:cNvCxnSpPr>
          <p:nvPr/>
        </p:nvCxnSpPr>
        <p:spPr bwMode="auto">
          <a:xfrm>
            <a:off x="8890000" y="2330453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18457" name="AutoShape 26"/>
          <p:cNvCxnSpPr>
            <a:cxnSpLocks noChangeShapeType="1"/>
            <a:stCxn id="18450" idx="4"/>
            <a:endCxn id="18454" idx="0"/>
          </p:cNvCxnSpPr>
          <p:nvPr/>
        </p:nvCxnSpPr>
        <p:spPr bwMode="auto">
          <a:xfrm>
            <a:off x="10109200" y="2330453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pic>
        <p:nvPicPr>
          <p:cNvPr id="18458" name="Picture 36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34200" y="4830763"/>
            <a:ext cx="3352800" cy="5334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cs typeface="Calibri"/>
              </a:rPr>
              <a:t>State Trellis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1582400" cy="4953000"/>
          </a:xfrm>
        </p:spPr>
        <p:txBody>
          <a:bodyPr/>
          <a:lstStyle/>
          <a:p>
            <a:r>
              <a:rPr lang="en-US" sz="2400" dirty="0" smtClean="0">
                <a:latin typeface="Calibri"/>
                <a:cs typeface="Calibri"/>
              </a:rPr>
              <a:t>State trellis: graph of states and transitions over time</a:t>
            </a:r>
          </a:p>
          <a:p>
            <a:endParaRPr lang="en-US" sz="2400" dirty="0" smtClean="0">
              <a:latin typeface="Calibri"/>
              <a:cs typeface="Calibri"/>
            </a:endParaRPr>
          </a:p>
          <a:p>
            <a:endParaRPr lang="en-US" sz="2400" dirty="0" smtClean="0">
              <a:latin typeface="Calibri"/>
              <a:cs typeface="Calibri"/>
            </a:endParaRPr>
          </a:p>
          <a:p>
            <a:endParaRPr lang="en-US" sz="2400" dirty="0" smtClean="0">
              <a:latin typeface="Calibri"/>
              <a:cs typeface="Calibri"/>
            </a:endParaRPr>
          </a:p>
          <a:p>
            <a:endParaRPr lang="en-US" sz="2400" dirty="0" smtClean="0">
              <a:latin typeface="Calibri"/>
              <a:cs typeface="Calibri"/>
            </a:endParaRPr>
          </a:p>
          <a:p>
            <a:endParaRPr lang="en-US" sz="2400" dirty="0" smtClean="0">
              <a:latin typeface="Calibri"/>
              <a:cs typeface="Calibri"/>
            </a:endParaRPr>
          </a:p>
          <a:p>
            <a:r>
              <a:rPr lang="en-US" sz="2400" dirty="0" smtClean="0">
                <a:latin typeface="Calibri"/>
                <a:cs typeface="Calibri"/>
              </a:rPr>
              <a:t>Each arc represents some transition</a:t>
            </a:r>
          </a:p>
          <a:p>
            <a:r>
              <a:rPr lang="en-US" sz="2400" dirty="0" smtClean="0">
                <a:latin typeface="Calibri"/>
                <a:cs typeface="Calibri"/>
              </a:rPr>
              <a:t>Each arc has weight</a:t>
            </a:r>
          </a:p>
          <a:p>
            <a:r>
              <a:rPr lang="en-US" sz="2400" dirty="0" smtClean="0">
                <a:latin typeface="Calibri"/>
                <a:cs typeface="Calibri"/>
              </a:rPr>
              <a:t>Each path is a sequence </a:t>
            </a:r>
            <a:r>
              <a:rPr lang="en-US" sz="2400" smtClean="0">
                <a:latin typeface="Calibri"/>
                <a:cs typeface="Calibri"/>
              </a:rPr>
              <a:t>of states</a:t>
            </a:r>
            <a:endParaRPr lang="en-US" sz="2400" dirty="0" smtClean="0">
              <a:latin typeface="Calibri"/>
              <a:cs typeface="Calibri"/>
            </a:endParaRPr>
          </a:p>
          <a:p>
            <a:r>
              <a:rPr lang="en-US" sz="2400" dirty="0" smtClean="0">
                <a:latin typeface="Calibri"/>
                <a:cs typeface="Calibri"/>
              </a:rPr>
              <a:t>The product of weights on a path is that sequence’s probability along with the evidence</a:t>
            </a:r>
          </a:p>
          <a:p>
            <a:r>
              <a:rPr lang="en-US" sz="2400" dirty="0" smtClean="0">
                <a:latin typeface="Calibri"/>
                <a:cs typeface="Calibri"/>
              </a:rPr>
              <a:t>Forward algorithm computes sums of paths, </a:t>
            </a:r>
            <a:r>
              <a:rPr lang="en-US" sz="2400" dirty="0" err="1" smtClean="0">
                <a:latin typeface="Calibri"/>
                <a:cs typeface="Calibri"/>
              </a:rPr>
              <a:t>Viterbi</a:t>
            </a:r>
            <a:r>
              <a:rPr lang="en-US" sz="2400" dirty="0" smtClean="0">
                <a:latin typeface="Calibri"/>
                <a:cs typeface="Calibri"/>
              </a:rPr>
              <a:t> computes best paths</a:t>
            </a:r>
          </a:p>
          <a:p>
            <a:endParaRPr lang="en-US" sz="2400" dirty="0" smtClean="0">
              <a:latin typeface="Calibri"/>
              <a:cs typeface="Calibri"/>
            </a:endParaRPr>
          </a:p>
          <a:p>
            <a:endParaRPr lang="en-US" sz="2400" dirty="0" smtClean="0">
              <a:latin typeface="Calibri"/>
              <a:cs typeface="Calibri"/>
            </a:endParaRPr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1676400" y="19050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10245" name="Rectangle 7"/>
          <p:cNvSpPr>
            <a:spLocks noChangeArrowheads="1"/>
          </p:cNvSpPr>
          <p:nvPr/>
        </p:nvSpPr>
        <p:spPr bwMode="auto">
          <a:xfrm>
            <a:off x="1676400" y="25908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10246" name="Rectangle 8"/>
          <p:cNvSpPr>
            <a:spLocks noChangeArrowheads="1"/>
          </p:cNvSpPr>
          <p:nvPr/>
        </p:nvSpPr>
        <p:spPr bwMode="auto">
          <a:xfrm>
            <a:off x="3124200" y="19050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10247" name="Rectangle 9"/>
          <p:cNvSpPr>
            <a:spLocks noChangeArrowheads="1"/>
          </p:cNvSpPr>
          <p:nvPr/>
        </p:nvSpPr>
        <p:spPr bwMode="auto">
          <a:xfrm>
            <a:off x="3124200" y="25908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10248" name="Rectangle 10"/>
          <p:cNvSpPr>
            <a:spLocks noChangeArrowheads="1"/>
          </p:cNvSpPr>
          <p:nvPr/>
        </p:nvSpPr>
        <p:spPr bwMode="auto">
          <a:xfrm>
            <a:off x="4648200" y="19050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10249" name="Rectangle 11"/>
          <p:cNvSpPr>
            <a:spLocks noChangeArrowheads="1"/>
          </p:cNvSpPr>
          <p:nvPr/>
        </p:nvSpPr>
        <p:spPr bwMode="auto">
          <a:xfrm>
            <a:off x="4648200" y="25908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10250" name="Rectangle 12"/>
          <p:cNvSpPr>
            <a:spLocks noChangeArrowheads="1"/>
          </p:cNvSpPr>
          <p:nvPr/>
        </p:nvSpPr>
        <p:spPr bwMode="auto">
          <a:xfrm>
            <a:off x="6172200" y="19050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10251" name="Rectangle 13"/>
          <p:cNvSpPr>
            <a:spLocks noChangeArrowheads="1"/>
          </p:cNvSpPr>
          <p:nvPr/>
        </p:nvSpPr>
        <p:spPr bwMode="auto">
          <a:xfrm>
            <a:off x="6172200" y="25908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cxnSp>
        <p:nvCxnSpPr>
          <p:cNvPr id="10252" name="AutoShape 14"/>
          <p:cNvCxnSpPr>
            <a:cxnSpLocks noChangeShapeType="1"/>
            <a:stCxn id="10244" idx="3"/>
            <a:endCxn id="10246" idx="1"/>
          </p:cNvCxnSpPr>
          <p:nvPr/>
        </p:nvCxnSpPr>
        <p:spPr bwMode="auto">
          <a:xfrm>
            <a:off x="2362200" y="2095500"/>
            <a:ext cx="762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3" name="AutoShape 15"/>
          <p:cNvCxnSpPr>
            <a:cxnSpLocks noChangeShapeType="1"/>
            <a:stCxn id="10244" idx="3"/>
            <a:endCxn id="10247" idx="1"/>
          </p:cNvCxnSpPr>
          <p:nvPr/>
        </p:nvCxnSpPr>
        <p:spPr bwMode="auto">
          <a:xfrm>
            <a:off x="2362200" y="20955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4" name="AutoShape 16"/>
          <p:cNvCxnSpPr>
            <a:cxnSpLocks noChangeShapeType="1"/>
            <a:stCxn id="10245" idx="3"/>
            <a:endCxn id="10246" idx="1"/>
          </p:cNvCxnSpPr>
          <p:nvPr/>
        </p:nvCxnSpPr>
        <p:spPr bwMode="auto">
          <a:xfrm flipV="1">
            <a:off x="2362200" y="20955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5" name="AutoShape 17"/>
          <p:cNvCxnSpPr>
            <a:cxnSpLocks noChangeShapeType="1"/>
            <a:stCxn id="10245" idx="3"/>
            <a:endCxn id="10247" idx="1"/>
          </p:cNvCxnSpPr>
          <p:nvPr/>
        </p:nvCxnSpPr>
        <p:spPr bwMode="auto">
          <a:xfrm>
            <a:off x="2362200" y="2781300"/>
            <a:ext cx="762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6" name="AutoShape 18"/>
          <p:cNvCxnSpPr>
            <a:cxnSpLocks noChangeShapeType="1"/>
            <a:stCxn id="10246" idx="3"/>
            <a:endCxn id="10248" idx="1"/>
          </p:cNvCxnSpPr>
          <p:nvPr/>
        </p:nvCxnSpPr>
        <p:spPr bwMode="auto">
          <a:xfrm>
            <a:off x="3810000" y="20955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7" name="AutoShape 19"/>
          <p:cNvCxnSpPr>
            <a:cxnSpLocks noChangeShapeType="1"/>
            <a:stCxn id="10246" idx="3"/>
            <a:endCxn id="10249" idx="1"/>
          </p:cNvCxnSpPr>
          <p:nvPr/>
        </p:nvCxnSpPr>
        <p:spPr bwMode="auto">
          <a:xfrm>
            <a:off x="3810000" y="20955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8" name="AutoShape 20"/>
          <p:cNvCxnSpPr>
            <a:cxnSpLocks noChangeShapeType="1"/>
            <a:stCxn id="10247" idx="3"/>
            <a:endCxn id="10248" idx="1"/>
          </p:cNvCxnSpPr>
          <p:nvPr/>
        </p:nvCxnSpPr>
        <p:spPr bwMode="auto">
          <a:xfrm flipV="1">
            <a:off x="3810000" y="20955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9" name="AutoShape 21"/>
          <p:cNvCxnSpPr>
            <a:cxnSpLocks noChangeShapeType="1"/>
            <a:stCxn id="10247" idx="3"/>
            <a:endCxn id="10249" idx="1"/>
          </p:cNvCxnSpPr>
          <p:nvPr/>
        </p:nvCxnSpPr>
        <p:spPr bwMode="auto">
          <a:xfrm>
            <a:off x="3810000" y="27813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60" name="AutoShape 22"/>
          <p:cNvCxnSpPr>
            <a:cxnSpLocks noChangeShapeType="1"/>
            <a:stCxn id="10248" idx="3"/>
            <a:endCxn id="10250" idx="1"/>
          </p:cNvCxnSpPr>
          <p:nvPr/>
        </p:nvCxnSpPr>
        <p:spPr bwMode="auto">
          <a:xfrm>
            <a:off x="5334000" y="20955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61" name="AutoShape 23"/>
          <p:cNvCxnSpPr>
            <a:cxnSpLocks noChangeShapeType="1"/>
            <a:stCxn id="10248" idx="3"/>
            <a:endCxn id="10251" idx="1"/>
          </p:cNvCxnSpPr>
          <p:nvPr/>
        </p:nvCxnSpPr>
        <p:spPr bwMode="auto">
          <a:xfrm>
            <a:off x="5334000" y="20955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62" name="AutoShape 24"/>
          <p:cNvCxnSpPr>
            <a:cxnSpLocks noChangeShapeType="1"/>
            <a:stCxn id="10249" idx="3"/>
            <a:endCxn id="10250" idx="1"/>
          </p:cNvCxnSpPr>
          <p:nvPr/>
        </p:nvCxnSpPr>
        <p:spPr bwMode="auto">
          <a:xfrm flipV="1">
            <a:off x="5334000" y="20955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63" name="AutoShape 25"/>
          <p:cNvCxnSpPr>
            <a:cxnSpLocks noChangeShapeType="1"/>
            <a:stCxn id="10249" idx="3"/>
            <a:endCxn id="10251" idx="1"/>
          </p:cNvCxnSpPr>
          <p:nvPr/>
        </p:nvCxnSpPr>
        <p:spPr bwMode="auto">
          <a:xfrm>
            <a:off x="5334000" y="27813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pic>
        <p:nvPicPr>
          <p:cNvPr id="10264" name="Picture 4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7400" y="4057650"/>
            <a:ext cx="1411288" cy="20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5" name="Picture 3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05000" y="3352801"/>
            <a:ext cx="39052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6" name="Picture 3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68663" y="3352801"/>
            <a:ext cx="404812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7" name="Picture 36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80152" y="3352801"/>
            <a:ext cx="493713" cy="28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8" name="Picture 38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806951" y="3429000"/>
            <a:ext cx="330200" cy="6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9" name="Picture 42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10001" y="4419600"/>
            <a:ext cx="26543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cs typeface="Calibri"/>
              </a:rPr>
              <a:t>Forward / Viterbi Algorithms</a:t>
            </a:r>
          </a:p>
        </p:txBody>
      </p:sp>
      <p:pic>
        <p:nvPicPr>
          <p:cNvPr id="1176584" name="Picture 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70800" y="5673726"/>
            <a:ext cx="3835400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Rectangle 9"/>
          <p:cNvSpPr>
            <a:spLocks noChangeArrowheads="1"/>
          </p:cNvSpPr>
          <p:nvPr/>
        </p:nvSpPr>
        <p:spPr bwMode="auto">
          <a:xfrm>
            <a:off x="3505200" y="16764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11269" name="Rectangle 10"/>
          <p:cNvSpPr>
            <a:spLocks noChangeArrowheads="1"/>
          </p:cNvSpPr>
          <p:nvPr/>
        </p:nvSpPr>
        <p:spPr bwMode="auto">
          <a:xfrm>
            <a:off x="3505200" y="23622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11270" name="Rectangle 11"/>
          <p:cNvSpPr>
            <a:spLocks noChangeArrowheads="1"/>
          </p:cNvSpPr>
          <p:nvPr/>
        </p:nvSpPr>
        <p:spPr bwMode="auto">
          <a:xfrm>
            <a:off x="4953000" y="16764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11271" name="Rectangle 12"/>
          <p:cNvSpPr>
            <a:spLocks noChangeArrowheads="1"/>
          </p:cNvSpPr>
          <p:nvPr/>
        </p:nvSpPr>
        <p:spPr bwMode="auto">
          <a:xfrm>
            <a:off x="4953000" y="23622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11272" name="Rectangle 13"/>
          <p:cNvSpPr>
            <a:spLocks noChangeArrowheads="1"/>
          </p:cNvSpPr>
          <p:nvPr/>
        </p:nvSpPr>
        <p:spPr bwMode="auto">
          <a:xfrm>
            <a:off x="6477000" y="16764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pic>
        <p:nvPicPr>
          <p:cNvPr id="11273" name="Picture 2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14401" y="4759326"/>
            <a:ext cx="2627313" cy="30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4" name="Rectangle 14"/>
          <p:cNvSpPr>
            <a:spLocks noChangeArrowheads="1"/>
          </p:cNvSpPr>
          <p:nvPr/>
        </p:nvSpPr>
        <p:spPr bwMode="auto">
          <a:xfrm>
            <a:off x="6477000" y="23622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11275" name="Rectangle 15"/>
          <p:cNvSpPr>
            <a:spLocks noChangeArrowheads="1"/>
          </p:cNvSpPr>
          <p:nvPr/>
        </p:nvSpPr>
        <p:spPr bwMode="auto">
          <a:xfrm>
            <a:off x="8001000" y="16764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11276" name="Rectangle 16"/>
          <p:cNvSpPr>
            <a:spLocks noChangeArrowheads="1"/>
          </p:cNvSpPr>
          <p:nvPr/>
        </p:nvSpPr>
        <p:spPr bwMode="auto">
          <a:xfrm>
            <a:off x="8001000" y="23622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cxnSp>
        <p:nvCxnSpPr>
          <p:cNvPr id="11277" name="AutoShape 17"/>
          <p:cNvCxnSpPr>
            <a:cxnSpLocks noChangeShapeType="1"/>
            <a:stCxn id="11268" idx="3"/>
            <a:endCxn id="11270" idx="1"/>
          </p:cNvCxnSpPr>
          <p:nvPr/>
        </p:nvCxnSpPr>
        <p:spPr bwMode="auto">
          <a:xfrm>
            <a:off x="4191000" y="1866900"/>
            <a:ext cx="762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78" name="AutoShape 18"/>
          <p:cNvCxnSpPr>
            <a:cxnSpLocks noChangeShapeType="1"/>
            <a:stCxn id="11268" idx="3"/>
            <a:endCxn id="11271" idx="1"/>
          </p:cNvCxnSpPr>
          <p:nvPr/>
        </p:nvCxnSpPr>
        <p:spPr bwMode="auto">
          <a:xfrm>
            <a:off x="4191000" y="18669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79" name="AutoShape 19"/>
          <p:cNvCxnSpPr>
            <a:cxnSpLocks noChangeShapeType="1"/>
            <a:stCxn id="11269" idx="3"/>
            <a:endCxn id="11270" idx="1"/>
          </p:cNvCxnSpPr>
          <p:nvPr/>
        </p:nvCxnSpPr>
        <p:spPr bwMode="auto">
          <a:xfrm flipV="1">
            <a:off x="4191000" y="18669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0" name="AutoShape 20"/>
          <p:cNvCxnSpPr>
            <a:cxnSpLocks noChangeShapeType="1"/>
            <a:stCxn id="11269" idx="3"/>
            <a:endCxn id="11271" idx="1"/>
          </p:cNvCxnSpPr>
          <p:nvPr/>
        </p:nvCxnSpPr>
        <p:spPr bwMode="auto">
          <a:xfrm>
            <a:off x="4191000" y="2552700"/>
            <a:ext cx="762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1" name="AutoShape 21"/>
          <p:cNvCxnSpPr>
            <a:cxnSpLocks noChangeShapeType="1"/>
            <a:stCxn id="11270" idx="3"/>
            <a:endCxn id="11272" idx="1"/>
          </p:cNvCxnSpPr>
          <p:nvPr/>
        </p:nvCxnSpPr>
        <p:spPr bwMode="auto">
          <a:xfrm>
            <a:off x="5638800" y="18669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2" name="AutoShape 22"/>
          <p:cNvCxnSpPr>
            <a:cxnSpLocks noChangeShapeType="1"/>
            <a:stCxn id="11270" idx="3"/>
            <a:endCxn id="11274" idx="1"/>
          </p:cNvCxnSpPr>
          <p:nvPr/>
        </p:nvCxnSpPr>
        <p:spPr bwMode="auto">
          <a:xfrm>
            <a:off x="5638800" y="18669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3" name="AutoShape 23"/>
          <p:cNvCxnSpPr>
            <a:cxnSpLocks noChangeShapeType="1"/>
            <a:stCxn id="11271" idx="3"/>
            <a:endCxn id="11272" idx="1"/>
          </p:cNvCxnSpPr>
          <p:nvPr/>
        </p:nvCxnSpPr>
        <p:spPr bwMode="auto">
          <a:xfrm flipV="1">
            <a:off x="5638800" y="18669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4" name="AutoShape 24"/>
          <p:cNvCxnSpPr>
            <a:cxnSpLocks noChangeShapeType="1"/>
            <a:stCxn id="11271" idx="3"/>
            <a:endCxn id="11274" idx="1"/>
          </p:cNvCxnSpPr>
          <p:nvPr/>
        </p:nvCxnSpPr>
        <p:spPr bwMode="auto">
          <a:xfrm>
            <a:off x="5638800" y="25527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5" name="AutoShape 25"/>
          <p:cNvCxnSpPr>
            <a:cxnSpLocks noChangeShapeType="1"/>
            <a:stCxn id="11272" idx="3"/>
            <a:endCxn id="11275" idx="1"/>
          </p:cNvCxnSpPr>
          <p:nvPr/>
        </p:nvCxnSpPr>
        <p:spPr bwMode="auto">
          <a:xfrm>
            <a:off x="7162800" y="18669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6" name="AutoShape 26"/>
          <p:cNvCxnSpPr>
            <a:cxnSpLocks noChangeShapeType="1"/>
            <a:stCxn id="11272" idx="3"/>
            <a:endCxn id="11276" idx="1"/>
          </p:cNvCxnSpPr>
          <p:nvPr/>
        </p:nvCxnSpPr>
        <p:spPr bwMode="auto">
          <a:xfrm>
            <a:off x="7162800" y="18669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7" name="AutoShape 27"/>
          <p:cNvCxnSpPr>
            <a:cxnSpLocks noChangeShapeType="1"/>
            <a:stCxn id="11274" idx="3"/>
            <a:endCxn id="11275" idx="1"/>
          </p:cNvCxnSpPr>
          <p:nvPr/>
        </p:nvCxnSpPr>
        <p:spPr bwMode="auto">
          <a:xfrm flipV="1">
            <a:off x="7162800" y="18669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8" name="AutoShape 28"/>
          <p:cNvCxnSpPr>
            <a:cxnSpLocks noChangeShapeType="1"/>
            <a:stCxn id="11274" idx="3"/>
            <a:endCxn id="11276" idx="1"/>
          </p:cNvCxnSpPr>
          <p:nvPr/>
        </p:nvCxnSpPr>
        <p:spPr bwMode="auto">
          <a:xfrm>
            <a:off x="7162800" y="25527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pic>
        <p:nvPicPr>
          <p:cNvPr id="31" name="Picture 5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629401" y="4759325"/>
            <a:ext cx="4564063" cy="45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3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812925" y="5656265"/>
            <a:ext cx="3673475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2" name="Picture 32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665539" y="3048001"/>
            <a:ext cx="39052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3" name="Picture 34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029200" y="3048001"/>
            <a:ext cx="404813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4" name="Picture 36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040688" y="3048001"/>
            <a:ext cx="493712" cy="28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5" name="Picture 38" descr="txp_fi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567488" y="3124200"/>
            <a:ext cx="330200" cy="6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/>
          <p:cNvSpPr txBox="1"/>
          <p:nvPr/>
        </p:nvSpPr>
        <p:spPr>
          <a:xfrm>
            <a:off x="1295400" y="3810001"/>
            <a:ext cx="4191000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dirty="0" smtClean="0">
                <a:latin typeface="Calibri"/>
                <a:cs typeface="Calibri"/>
              </a:rPr>
              <a:t>Forward Algorithm (Sum)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10400" y="3810001"/>
            <a:ext cx="4191000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dirty="0" err="1" smtClean="0">
                <a:latin typeface="Calibri"/>
                <a:cs typeface="Calibri"/>
              </a:rPr>
              <a:t>Viterbi</a:t>
            </a:r>
            <a:r>
              <a:rPr lang="en-US" sz="2800" dirty="0" smtClean="0">
                <a:latin typeface="Calibri"/>
                <a:cs typeface="Calibri"/>
              </a:rPr>
              <a:t> Algorithm (Max)</a:t>
            </a:r>
            <a:endParaRPr lang="en-US" sz="2800" dirty="0">
              <a:latin typeface="Calibri"/>
              <a:cs typeface="Calibri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 in the News</a:t>
            </a:r>
          </a:p>
        </p:txBody>
      </p:sp>
      <p:pic>
        <p:nvPicPr>
          <p:cNvPr id="3" name="Picture 2" descr="Screen Shot 2014-03-12 at 11.59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478" y="1219200"/>
            <a:ext cx="4090722" cy="49327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6248400"/>
            <a:ext cx="1173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I Know Why You Went to the Clinic: Risks and Realization of HTTPS Traffic Analysis</a:t>
            </a:r>
          </a:p>
          <a:p>
            <a:r>
              <a:rPr lang="en-US" dirty="0">
                <a:latin typeface="Calibri"/>
                <a:cs typeface="Calibri"/>
              </a:rPr>
              <a:t>Brad Miller, Ling Huang, A. D. Joseph, J. D. </a:t>
            </a:r>
            <a:r>
              <a:rPr lang="en-US" dirty="0" err="1" smtClean="0">
                <a:latin typeface="Calibri"/>
                <a:cs typeface="Calibri"/>
              </a:rPr>
              <a:t>Tygar</a:t>
            </a:r>
            <a:r>
              <a:rPr lang="en-US" dirty="0" smtClean="0">
                <a:latin typeface="Calibri"/>
                <a:cs typeface="Calibri"/>
              </a:rPr>
              <a:t> (UC Berkeley)</a:t>
            </a:r>
            <a:endParaRPr lang="en-US" dirty="0"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927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295400"/>
            <a:ext cx="11379200" cy="4830766"/>
          </a:xfrm>
        </p:spPr>
        <p:txBody>
          <a:bodyPr/>
          <a:lstStyle/>
          <a:p>
            <a:r>
              <a:rPr lang="en-US" dirty="0" smtClean="0"/>
              <a:t>Setting</a:t>
            </a:r>
          </a:p>
          <a:p>
            <a:pPr lvl="1"/>
            <a:r>
              <a:rPr lang="en-US" dirty="0"/>
              <a:t>User we want to spy on use HTTPS to browse the </a:t>
            </a:r>
            <a:r>
              <a:rPr lang="en-US" dirty="0" smtClean="0"/>
              <a:t>internet</a:t>
            </a:r>
          </a:p>
          <a:p>
            <a:r>
              <a:rPr lang="en-US" dirty="0" smtClean="0"/>
              <a:t>Measurements</a:t>
            </a:r>
          </a:p>
          <a:p>
            <a:pPr lvl="1"/>
            <a:r>
              <a:rPr lang="en-US" dirty="0" smtClean="0"/>
              <a:t>IP address</a:t>
            </a:r>
          </a:p>
          <a:p>
            <a:pPr lvl="1"/>
            <a:r>
              <a:rPr lang="en-US" dirty="0" smtClean="0"/>
              <a:t>Sizes of packets coming in</a:t>
            </a:r>
          </a:p>
          <a:p>
            <a:r>
              <a:rPr lang="en-US" dirty="0" smtClean="0"/>
              <a:t>Goal</a:t>
            </a:r>
          </a:p>
          <a:p>
            <a:pPr lvl="1"/>
            <a:r>
              <a:rPr lang="en-US" dirty="0" smtClean="0"/>
              <a:t>Infer browsing sequence of that user</a:t>
            </a:r>
          </a:p>
          <a:p>
            <a:pPr lvl="1"/>
            <a:endParaRPr lang="en-US" dirty="0"/>
          </a:p>
          <a:p>
            <a:r>
              <a:rPr lang="en-US" dirty="0" smtClean="0"/>
              <a:t>E.g.: medical, financial, legal, 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814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HMM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11379200" cy="5105400"/>
          </a:xfrm>
        </p:spPr>
        <p:txBody>
          <a:bodyPr/>
          <a:lstStyle/>
          <a:p>
            <a:r>
              <a:rPr lang="en-US" dirty="0" smtClean="0"/>
              <a:t>Transition model</a:t>
            </a:r>
          </a:p>
          <a:p>
            <a:pPr lvl="1"/>
            <a:r>
              <a:rPr lang="en-US" dirty="0" smtClean="0"/>
              <a:t>Probability distribution over links on the current page + some probability to navigate to any other page on the site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Noisy observation model due to traffic variations</a:t>
            </a:r>
          </a:p>
          <a:p>
            <a:pPr lvl="1"/>
            <a:r>
              <a:rPr lang="en-US" dirty="0" smtClean="0"/>
              <a:t>Caching</a:t>
            </a:r>
          </a:p>
          <a:p>
            <a:pPr lvl="1"/>
            <a:r>
              <a:rPr lang="en-US" dirty="0" smtClean="0"/>
              <a:t>Dynamically generated content</a:t>
            </a:r>
          </a:p>
          <a:p>
            <a:pPr lvl="1"/>
            <a:r>
              <a:rPr lang="en-US" dirty="0" smtClean="0"/>
              <a:t>User-specific content, including cookies</a:t>
            </a:r>
          </a:p>
          <a:p>
            <a:pPr marL="457165" lvl="1" indent="0">
              <a:buNone/>
            </a:pPr>
            <a:r>
              <a:rPr lang="en-US" dirty="0" smtClean="0">
                <a:sym typeface="Wingdings"/>
              </a:rPr>
              <a:t> Probability distribution P( packet size | page 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777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Results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5" name="Picture 4" descr="Screen Shot 2014-03-13 at 11.49.4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70100"/>
            <a:ext cx="11912600" cy="3416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6324600"/>
            <a:ext cx="4756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Calibri"/>
                <a:cs typeface="Calibri"/>
              </a:rPr>
              <a:t>BoG</a:t>
            </a:r>
            <a:r>
              <a:rPr lang="en-US" dirty="0" smtClean="0">
                <a:latin typeface="Calibri"/>
                <a:cs typeface="Calibri"/>
              </a:rPr>
              <a:t> = described approach, others are prior work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9536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3" name="Picture 2" descr="session_length_effec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953" y="1371600"/>
            <a:ext cx="783771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368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cs typeface="Calibri"/>
              </a:rPr>
              <a:t>Today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HMMs</a:t>
            </a:r>
          </a:p>
          <a:p>
            <a:pPr lvl="1"/>
            <a:r>
              <a:rPr lang="en-US" dirty="0" smtClean="0">
                <a:latin typeface="Calibri"/>
                <a:cs typeface="Calibri"/>
              </a:rPr>
              <a:t>Particle filters</a:t>
            </a:r>
          </a:p>
          <a:p>
            <a:pPr lvl="1"/>
            <a:r>
              <a:rPr lang="en-US" dirty="0" smtClean="0">
                <a:latin typeface="Calibri"/>
                <a:cs typeface="Calibri"/>
              </a:rPr>
              <a:t>Demo bonanza!</a:t>
            </a:r>
          </a:p>
          <a:p>
            <a:pPr lvl="1"/>
            <a:r>
              <a:rPr lang="en-US" dirty="0" smtClean="0">
                <a:latin typeface="Calibri"/>
                <a:cs typeface="Calibri"/>
              </a:rPr>
              <a:t>Most-likely-explanation queries</a:t>
            </a:r>
          </a:p>
          <a:p>
            <a:pPr lvl="2"/>
            <a:endParaRPr lang="en-US" dirty="0" smtClean="0">
              <a:latin typeface="Calibri"/>
              <a:cs typeface="Calibri"/>
            </a:endParaRPr>
          </a:p>
          <a:p>
            <a:r>
              <a:rPr lang="en-US" dirty="0" smtClean="0">
                <a:latin typeface="Calibri"/>
                <a:cs typeface="Calibri"/>
              </a:rPr>
              <a:t>Applications:</a:t>
            </a:r>
          </a:p>
          <a:p>
            <a:pPr lvl="1"/>
            <a:r>
              <a:rPr lang="en-US" dirty="0" smtClean="0">
                <a:latin typeface="Calibri"/>
                <a:cs typeface="Calibri"/>
              </a:rPr>
              <a:t>“I </a:t>
            </a:r>
            <a:r>
              <a:rPr lang="en-US" dirty="0">
                <a:latin typeface="Calibri"/>
                <a:cs typeface="Calibri"/>
              </a:rPr>
              <a:t>Know Why You Went to the Clinic: Risks and Realization of HTTPS Traffic </a:t>
            </a:r>
            <a:r>
              <a:rPr lang="en-US" dirty="0" smtClean="0">
                <a:latin typeface="Calibri"/>
                <a:cs typeface="Calibri"/>
              </a:rPr>
              <a:t>Analysis”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Speech recognition</a:t>
            </a:r>
          </a:p>
          <a:p>
            <a:pPr lvl="1"/>
            <a:endParaRPr lang="en-US" dirty="0" smtClean="0">
              <a:latin typeface="Calibri"/>
              <a:cs typeface="Calibri"/>
            </a:endParaRPr>
          </a:p>
          <a:p>
            <a:pPr lvl="1"/>
            <a:endParaRPr lang="en-US" dirty="0">
              <a:latin typeface="Calibri"/>
              <a:cs typeface="Calibri"/>
            </a:endParaRPr>
          </a:p>
          <a:p>
            <a:pPr lvl="1"/>
            <a:endParaRPr lang="en-US" dirty="0" smtClean="0">
              <a:latin typeface="Calibri"/>
              <a:cs typeface="Calibri"/>
            </a:endParaRPr>
          </a:p>
          <a:p>
            <a:pPr lvl="1"/>
            <a:endParaRPr lang="en-US" dirty="0" smtClean="0">
              <a:latin typeface="Calibri"/>
              <a:cs typeface="Calibri"/>
            </a:endParaRPr>
          </a:p>
          <a:p>
            <a:endParaRPr lang="en-US" dirty="0" smtClean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Speech Recognition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65513" y="1296129"/>
            <a:ext cx="5248274" cy="55039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Digitizing Speech</a:t>
            </a:r>
          </a:p>
        </p:txBody>
      </p:sp>
      <p:pic>
        <p:nvPicPr>
          <p:cNvPr id="13315" name="Picture 3" descr="bryanfi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9093" t="17650" r="9093" b="17650"/>
          <a:stretch>
            <a:fillRect/>
          </a:stretch>
        </p:blipFill>
        <p:spPr>
          <a:xfrm>
            <a:off x="2778125" y="1746251"/>
            <a:ext cx="5984875" cy="3503613"/>
          </a:xfr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Speech Recognition in Action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452271" y="6488668"/>
            <a:ext cx="4739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[Video: NLP – ASR </a:t>
            </a:r>
            <a:r>
              <a:rPr lang="en-US" dirty="0" err="1" smtClean="0">
                <a:solidFill>
                  <a:srgbClr val="FF0000"/>
                </a:solidFill>
                <a:latin typeface="Calibri"/>
                <a:cs typeface="Calibri"/>
              </a:rPr>
              <a:t>tvsample.avi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 (from Lecture 1)]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6" name="NLP -- ASR tvsampl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600" y="1208809"/>
            <a:ext cx="7162800" cy="488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43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Digitizing Speech</a:t>
            </a: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0" y="1981505"/>
            <a:ext cx="7751762" cy="3266465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cs typeface="Calibri"/>
              </a:rPr>
              <a:t>Speech in an Hour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295401"/>
            <a:ext cx="11379200" cy="4729164"/>
          </a:xfrm>
        </p:spPr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Speech input is an acoustic waveform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1981200" y="6542532"/>
            <a:ext cx="10210800" cy="32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 anchor="ctr">
            <a:spAutoFit/>
          </a:bodyPr>
          <a:lstStyle/>
          <a:p>
            <a:pPr algn="r" eaLnBrk="0" hangingPunct="0"/>
            <a:r>
              <a:rPr lang="en-US" sz="1500" dirty="0" smtClean="0">
                <a:latin typeface="Calibri"/>
                <a:cs typeface="Calibri"/>
              </a:rPr>
              <a:t>Figure: Simon </a:t>
            </a:r>
            <a:r>
              <a:rPr lang="en-US" sz="1500" dirty="0" err="1" smtClean="0">
                <a:latin typeface="Calibri"/>
                <a:cs typeface="Calibri"/>
              </a:rPr>
              <a:t>Arnfield</a:t>
            </a:r>
            <a:r>
              <a:rPr lang="en-US" sz="1500" dirty="0" smtClean="0">
                <a:latin typeface="Calibri"/>
                <a:cs typeface="Calibri"/>
              </a:rPr>
              <a:t>, http</a:t>
            </a:r>
            <a:r>
              <a:rPr lang="en-US" sz="1500" dirty="0">
                <a:latin typeface="Calibri"/>
                <a:cs typeface="Calibri"/>
              </a:rPr>
              <a:t>://www.psyc.leeds.ac.uk/research/cogn/speech/tutorial/</a:t>
            </a:r>
          </a:p>
        </p:txBody>
      </p:sp>
      <p:pic>
        <p:nvPicPr>
          <p:cNvPr id="14340" name="Picture 4" descr="wav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6277" y="2730152"/>
            <a:ext cx="10091228" cy="1480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2090871" y="2087934"/>
            <a:ext cx="724549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3200" dirty="0">
                <a:latin typeface="Calibri"/>
                <a:cs typeface="Calibri"/>
              </a:rPr>
              <a:t>   s       </a:t>
            </a:r>
            <a:r>
              <a:rPr lang="en-US" sz="3200" dirty="0" smtClean="0">
                <a:latin typeface="Calibri"/>
                <a:cs typeface="Calibri"/>
              </a:rPr>
              <a:t>   </a:t>
            </a:r>
            <a:r>
              <a:rPr lang="en-US" sz="3200" dirty="0">
                <a:latin typeface="Calibri"/>
                <a:cs typeface="Calibri"/>
              </a:rPr>
              <a:t>p    </a:t>
            </a:r>
            <a:r>
              <a:rPr lang="en-US" sz="3200" dirty="0" smtClean="0">
                <a:latin typeface="Calibri"/>
                <a:cs typeface="Calibri"/>
              </a:rPr>
              <a:t>     </a:t>
            </a:r>
            <a:r>
              <a:rPr lang="en-US" sz="3200" dirty="0" err="1">
                <a:latin typeface="Calibri"/>
                <a:cs typeface="Calibri"/>
              </a:rPr>
              <a:t>ee</a:t>
            </a:r>
            <a:r>
              <a:rPr lang="en-US" sz="3200" dirty="0">
                <a:latin typeface="Calibri"/>
                <a:cs typeface="Calibri"/>
              </a:rPr>
              <a:t>        </a:t>
            </a:r>
            <a:r>
              <a:rPr lang="en-US" sz="3200" dirty="0" smtClean="0">
                <a:latin typeface="Calibri"/>
                <a:cs typeface="Calibri"/>
              </a:rPr>
              <a:t>  </a:t>
            </a:r>
            <a:r>
              <a:rPr lang="en-US" sz="3200" dirty="0" err="1">
                <a:latin typeface="Calibri"/>
                <a:cs typeface="Calibri"/>
              </a:rPr>
              <a:t>ch</a:t>
            </a:r>
            <a:r>
              <a:rPr lang="en-US" sz="3200" dirty="0">
                <a:latin typeface="Calibri"/>
                <a:cs typeface="Calibri"/>
              </a:rPr>
              <a:t>         </a:t>
            </a:r>
            <a:r>
              <a:rPr lang="en-US" sz="3200" dirty="0" smtClean="0">
                <a:latin typeface="Calibri"/>
                <a:cs typeface="Calibri"/>
              </a:rPr>
              <a:t>l        </a:t>
            </a:r>
            <a:r>
              <a:rPr lang="en-US" sz="3200" dirty="0">
                <a:latin typeface="Calibri"/>
                <a:cs typeface="Calibri"/>
              </a:rPr>
              <a:t>a  </a:t>
            </a:r>
            <a:r>
              <a:rPr lang="en-US" sz="3200" dirty="0" smtClean="0">
                <a:latin typeface="Calibri"/>
                <a:cs typeface="Calibri"/>
              </a:rPr>
              <a:t>       </a:t>
            </a:r>
            <a:r>
              <a:rPr lang="en-US" sz="3200" dirty="0">
                <a:latin typeface="Calibri"/>
                <a:cs typeface="Calibri"/>
              </a:rPr>
              <a:t>b</a:t>
            </a:r>
          </a:p>
        </p:txBody>
      </p:sp>
      <p:pic>
        <p:nvPicPr>
          <p:cNvPr id="14343" name="Picture 7" descr="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7077" y="4869494"/>
            <a:ext cx="7709698" cy="955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1552790" y="4963431"/>
            <a:ext cx="1184940" cy="646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 eaLnBrk="0" hangingPunct="0"/>
            <a:r>
              <a:rPr lang="en-US" dirty="0">
                <a:latin typeface="Calibri"/>
                <a:cs typeface="Calibri"/>
              </a:rPr>
              <a:t>“l” to “a”</a:t>
            </a:r>
          </a:p>
          <a:p>
            <a:pPr algn="r" eaLnBrk="0" hangingPunct="0"/>
            <a:r>
              <a:rPr lang="en-US" dirty="0">
                <a:latin typeface="Calibri"/>
                <a:cs typeface="Calibri"/>
              </a:rPr>
              <a:t>transition:</a:t>
            </a:r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 flipH="1">
            <a:off x="3331992" y="4317840"/>
            <a:ext cx="4951429" cy="53819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8606340" y="4317840"/>
            <a:ext cx="2152795" cy="53819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/>
      <p:bldP spid="14344" grpId="0"/>
      <p:bldP spid="14345" grpId="0" animBg="1"/>
      <p:bldP spid="1434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cs typeface="Calibri"/>
              </a:rPr>
              <a:t>Spectral Analysis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371601"/>
            <a:ext cx="8229600" cy="4525963"/>
          </a:xfrm>
        </p:spPr>
        <p:txBody>
          <a:bodyPr/>
          <a:lstStyle/>
          <a:p>
            <a:r>
              <a:rPr lang="en-US" sz="2400" dirty="0" smtClean="0">
                <a:latin typeface="Calibri"/>
                <a:cs typeface="Calibri"/>
              </a:rPr>
              <a:t>Frequency gives pitch; amplitude gives volume</a:t>
            </a:r>
          </a:p>
          <a:p>
            <a:pPr lvl="1"/>
            <a:r>
              <a:rPr lang="en-US" sz="2000" dirty="0" smtClean="0">
                <a:latin typeface="Calibri"/>
                <a:cs typeface="Calibri"/>
              </a:rPr>
              <a:t>Sampling at ~8 kHz (phone), ~16 kHz (</a:t>
            </a:r>
            <a:r>
              <a:rPr lang="en-US" sz="2000" dirty="0" err="1" smtClean="0">
                <a:latin typeface="Calibri"/>
                <a:cs typeface="Calibri"/>
              </a:rPr>
              <a:t>mic</a:t>
            </a:r>
            <a:r>
              <a:rPr lang="en-US" sz="2000" dirty="0" smtClean="0">
                <a:latin typeface="Calibri"/>
                <a:cs typeface="Calibri"/>
              </a:rPr>
              <a:t>) (kHz=1000 cycles/sec)</a:t>
            </a:r>
          </a:p>
          <a:p>
            <a:endParaRPr lang="en-US" sz="2400" dirty="0" smtClean="0">
              <a:latin typeface="Calibri"/>
              <a:cs typeface="Calibri"/>
            </a:endParaRPr>
          </a:p>
          <a:p>
            <a:endParaRPr lang="en-US" sz="2400" dirty="0" smtClean="0">
              <a:latin typeface="Calibri"/>
              <a:cs typeface="Calibri"/>
            </a:endParaRPr>
          </a:p>
          <a:p>
            <a:endParaRPr lang="en-US" sz="2400" dirty="0" smtClean="0">
              <a:latin typeface="Calibri"/>
              <a:cs typeface="Calibri"/>
            </a:endParaRPr>
          </a:p>
          <a:p>
            <a:endParaRPr lang="en-US" sz="2400" dirty="0" smtClean="0">
              <a:latin typeface="Calibri"/>
              <a:cs typeface="Calibri"/>
            </a:endParaRPr>
          </a:p>
          <a:p>
            <a:r>
              <a:rPr lang="en-US" sz="2400" dirty="0" smtClean="0">
                <a:latin typeface="Calibri"/>
                <a:cs typeface="Calibri"/>
              </a:rPr>
              <a:t>Fourier transform of wave displayed as a spectrogram</a:t>
            </a:r>
          </a:p>
          <a:p>
            <a:pPr lvl="1"/>
            <a:r>
              <a:rPr lang="en-US" sz="2000" dirty="0" smtClean="0">
                <a:latin typeface="Calibri"/>
                <a:cs typeface="Calibri"/>
              </a:rPr>
              <a:t>Darkness indicates energy at each frequency</a:t>
            </a:r>
          </a:p>
          <a:p>
            <a:endParaRPr lang="en-US" sz="2400" dirty="0" smtClean="0">
              <a:latin typeface="Calibri"/>
              <a:cs typeface="Calibri"/>
            </a:endParaRPr>
          </a:p>
          <a:p>
            <a:endParaRPr lang="en-US" sz="2400" dirty="0" smtClean="0">
              <a:latin typeface="Calibri"/>
              <a:cs typeface="Calibri"/>
            </a:endParaRPr>
          </a:p>
          <a:p>
            <a:endParaRPr lang="en-US" sz="2400" dirty="0" smtClean="0">
              <a:latin typeface="Calibri"/>
              <a:cs typeface="Calibri"/>
            </a:endParaRPr>
          </a:p>
        </p:txBody>
      </p:sp>
      <p:pic>
        <p:nvPicPr>
          <p:cNvPr id="15363" name="Picture 3" descr="wav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1" y="2655889"/>
            <a:ext cx="7143751" cy="1047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127126" y="2299775"/>
            <a:ext cx="5565379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 anchor="ctr">
            <a:spAutoFit/>
          </a:bodyPr>
          <a:lstStyle/>
          <a:p>
            <a:pPr eaLnBrk="0" hangingPunct="0"/>
            <a:r>
              <a:rPr lang="en-US" dirty="0" smtClean="0">
                <a:latin typeface="Calibri"/>
                <a:cs typeface="Calibri"/>
              </a:rPr>
              <a:t>             </a:t>
            </a:r>
            <a:r>
              <a:rPr lang="en-US" dirty="0">
                <a:latin typeface="Calibri"/>
                <a:cs typeface="Calibri"/>
              </a:rPr>
              <a:t>s             p    </a:t>
            </a:r>
            <a:r>
              <a:rPr lang="en-US" dirty="0" smtClean="0">
                <a:latin typeface="Calibri"/>
                <a:cs typeface="Calibri"/>
              </a:rPr>
              <a:t>        </a:t>
            </a:r>
            <a:r>
              <a:rPr lang="en-US" dirty="0" err="1">
                <a:latin typeface="Calibri"/>
                <a:cs typeface="Calibri"/>
              </a:rPr>
              <a:t>ee</a:t>
            </a:r>
            <a:r>
              <a:rPr lang="en-US" dirty="0">
                <a:latin typeface="Calibri"/>
                <a:cs typeface="Calibri"/>
              </a:rPr>
              <a:t>       </a:t>
            </a:r>
            <a:r>
              <a:rPr lang="en-US" dirty="0" smtClean="0">
                <a:latin typeface="Calibri"/>
                <a:cs typeface="Calibri"/>
              </a:rPr>
              <a:t>       </a:t>
            </a:r>
            <a:r>
              <a:rPr lang="en-US" dirty="0" err="1">
                <a:latin typeface="Calibri"/>
                <a:cs typeface="Calibri"/>
              </a:rPr>
              <a:t>ch</a:t>
            </a:r>
            <a:r>
              <a:rPr lang="en-US" dirty="0">
                <a:latin typeface="Calibri"/>
                <a:cs typeface="Calibri"/>
              </a:rPr>
              <a:t>        </a:t>
            </a:r>
            <a:r>
              <a:rPr lang="en-US" dirty="0" smtClean="0">
                <a:latin typeface="Calibri"/>
                <a:cs typeface="Calibri"/>
              </a:rPr>
              <a:t>   </a:t>
            </a:r>
            <a:r>
              <a:rPr lang="en-US" dirty="0">
                <a:latin typeface="Calibri"/>
                <a:cs typeface="Calibri"/>
              </a:rPr>
              <a:t>l  </a:t>
            </a:r>
            <a:r>
              <a:rPr lang="en-US" dirty="0" smtClean="0">
                <a:latin typeface="Calibri"/>
                <a:cs typeface="Calibri"/>
              </a:rPr>
              <a:t>        </a:t>
            </a:r>
            <a:r>
              <a:rPr lang="en-US" dirty="0">
                <a:latin typeface="Calibri"/>
                <a:cs typeface="Calibri"/>
              </a:rPr>
              <a:t>a  </a:t>
            </a:r>
            <a:r>
              <a:rPr lang="en-US" dirty="0" smtClean="0">
                <a:latin typeface="Calibri"/>
                <a:cs typeface="Calibri"/>
              </a:rPr>
              <a:t>          </a:t>
            </a:r>
            <a:r>
              <a:rPr lang="en-US" dirty="0">
                <a:latin typeface="Calibri"/>
                <a:cs typeface="Calibri"/>
              </a:rPr>
              <a:t>b</a:t>
            </a:r>
          </a:p>
        </p:txBody>
      </p:sp>
      <p:pic>
        <p:nvPicPr>
          <p:cNvPr id="15365" name="Picture 5" descr="spe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9950" y="5029201"/>
            <a:ext cx="7143751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 rot="-5488702">
            <a:off x="264855" y="5455238"/>
            <a:ext cx="1026038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 anchor="ctr">
            <a:spAutoFit/>
          </a:bodyPr>
          <a:lstStyle/>
          <a:p>
            <a:pPr algn="ctr" eaLnBrk="0" hangingPunct="0"/>
            <a:r>
              <a:rPr lang="en-US" sz="1600" dirty="0">
                <a:latin typeface="Calibri"/>
                <a:cs typeface="Calibri"/>
              </a:rPr>
              <a:t>frequency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 rot="-5378415">
            <a:off x="214313" y="2927351"/>
            <a:ext cx="1063625" cy="336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 anchor="ctr">
            <a:spAutoFit/>
          </a:bodyPr>
          <a:lstStyle/>
          <a:p>
            <a:pPr algn="ctr" eaLnBrk="0" hangingPunct="0"/>
            <a:r>
              <a:rPr lang="en-US" sz="1600" dirty="0">
                <a:latin typeface="Calibri"/>
                <a:cs typeface="Calibri"/>
              </a:rPr>
              <a:t>amplitude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75777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62427" y="4440663"/>
            <a:ext cx="3420545" cy="1731536"/>
          </a:xfrm>
          <a:prstGeom prst="rect">
            <a:avLst/>
          </a:prstGeom>
          <a:noFill/>
        </p:spPr>
      </p:pic>
      <p:pic>
        <p:nvPicPr>
          <p:cNvPr id="75779" name="Picture 3" descr="http://2.bp.blogspot.com/-9dwlRNvV338/TfyK_J8WGZI/AAAAAAAAARc/PKOCa_pwY4Y/s320/the-human-ear.gif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2000" y="1649412"/>
            <a:ext cx="3657600" cy="238918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8382000" y="6553200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Calibri"/>
                <a:cs typeface="Calibri"/>
              </a:rPr>
              <a:t>Human ear figure: depion.blogspot.com</a:t>
            </a:r>
            <a:endParaRPr lang="en-US" sz="16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 of [</a:t>
            </a:r>
            <a:r>
              <a:rPr lang="en-US" dirty="0" err="1" smtClean="0"/>
              <a:t>ae</a:t>
            </a:r>
            <a:r>
              <a:rPr lang="en-US" dirty="0" smtClean="0"/>
              <a:t>] from “lab”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838200" y="3429001"/>
            <a:ext cx="6019800" cy="28463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/>
              <a:t>Complex wave repeating nine times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Plus smaller wave that repeats 4x for every large cycle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Large wave: freq of 250 Hz (9 times in .036 seconds)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Small wave roughly 4 times this, or roughly 1000 Hz</a:t>
            </a:r>
          </a:p>
        </p:txBody>
      </p:sp>
      <p:pic>
        <p:nvPicPr>
          <p:cNvPr id="16388" name="Picture 4" descr="fig07-1"/>
          <p:cNvPicPr>
            <a:picLocks noChangeAspect="1" noChangeArrowheads="1"/>
          </p:cNvPicPr>
          <p:nvPr/>
        </p:nvPicPr>
        <p:blipFill>
          <a:blip r:embed="rId3" cstate="print"/>
          <a:srcRect l="3529" t="4546" b="80919"/>
          <a:stretch>
            <a:fillRect/>
          </a:stretch>
        </p:blipFill>
        <p:spPr bwMode="auto">
          <a:xfrm>
            <a:off x="1290524" y="1219200"/>
            <a:ext cx="9758477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4" descr="fig07"/>
          <p:cNvPicPr>
            <a:picLocks noChangeAspect="1" noChangeArrowheads="1"/>
          </p:cNvPicPr>
          <p:nvPr/>
        </p:nvPicPr>
        <p:blipFill>
          <a:blip r:embed="rId4" cstate="print"/>
          <a:srcRect l="2353" t="2728" r="54124" b="79100"/>
          <a:stretch>
            <a:fillRect/>
          </a:stretch>
        </p:blipFill>
        <p:spPr bwMode="auto">
          <a:xfrm>
            <a:off x="7315201" y="3505200"/>
            <a:ext cx="4087747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/>
                <a:cs typeface="Calibri"/>
              </a:rPr>
              <a:t>Why These Peaks? 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7"/>
            <a:ext cx="11049000" cy="4906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Calibri"/>
                <a:cs typeface="Calibri"/>
              </a:rPr>
              <a:t>Articulator process: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latin typeface="Calibri"/>
                <a:cs typeface="Calibri"/>
              </a:rPr>
              <a:t>Vocal cord vibrations create harmonics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latin typeface="Calibri"/>
                <a:cs typeface="Calibri"/>
              </a:rPr>
              <a:t>The mouth is an amplifier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latin typeface="Calibri"/>
                <a:cs typeface="Calibri"/>
              </a:rPr>
              <a:t>Depending on shape of mouth, some harmonics are amplified more than others</a:t>
            </a:r>
          </a:p>
        </p:txBody>
      </p:sp>
      <p:pic>
        <p:nvPicPr>
          <p:cNvPr id="5" name="Picture 4" descr="source-filter"/>
          <p:cNvPicPr>
            <a:picLocks noChangeAspect="1" noChangeArrowheads="1"/>
          </p:cNvPicPr>
          <p:nvPr/>
        </p:nvPicPr>
        <p:blipFill>
          <a:blip r:embed="rId3" cstate="print"/>
          <a:srcRect l="49643" r="-890" b="77778"/>
          <a:stretch>
            <a:fillRect/>
          </a:stretch>
        </p:blipFill>
        <p:spPr bwMode="auto">
          <a:xfrm>
            <a:off x="9144000" y="4114800"/>
            <a:ext cx="2438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source-filter"/>
          <p:cNvPicPr>
            <a:picLocks noChangeAspect="1" noChangeArrowheads="1"/>
          </p:cNvPicPr>
          <p:nvPr/>
        </p:nvPicPr>
        <p:blipFill>
          <a:blip r:embed="rId3" cstate="print"/>
          <a:srcRect l="49644" t="22222" b="54444"/>
          <a:stretch>
            <a:fillRect/>
          </a:stretch>
        </p:blipFill>
        <p:spPr bwMode="auto">
          <a:xfrm>
            <a:off x="6019800" y="4856704"/>
            <a:ext cx="239606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source-filter"/>
          <p:cNvPicPr>
            <a:picLocks noChangeAspect="1" noChangeArrowheads="1"/>
          </p:cNvPicPr>
          <p:nvPr/>
        </p:nvPicPr>
        <p:blipFill>
          <a:blip r:embed="rId3" cstate="print"/>
          <a:srcRect l="49644" t="47778" b="31111"/>
          <a:stretch>
            <a:fillRect/>
          </a:stretch>
        </p:blipFill>
        <p:spPr bwMode="auto">
          <a:xfrm>
            <a:off x="2861732" y="4953000"/>
            <a:ext cx="239606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source-filter"/>
          <p:cNvPicPr>
            <a:picLocks noChangeAspect="1" noChangeArrowheads="1"/>
          </p:cNvPicPr>
          <p:nvPr/>
        </p:nvPicPr>
        <p:blipFill>
          <a:blip r:embed="rId3" cstate="print"/>
          <a:srcRect t="78889" r="63167"/>
          <a:stretch>
            <a:fillRect/>
          </a:stretch>
        </p:blipFill>
        <p:spPr bwMode="auto">
          <a:xfrm>
            <a:off x="533400" y="3886200"/>
            <a:ext cx="1752599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source-filter"/>
          <p:cNvPicPr>
            <a:picLocks noChangeAspect="1" noChangeArrowheads="1"/>
          </p:cNvPicPr>
          <p:nvPr/>
        </p:nvPicPr>
        <p:blipFill>
          <a:blip r:embed="rId3" cstate="print"/>
          <a:srcRect t="53333" r="63167" b="30000"/>
          <a:stretch>
            <a:fillRect/>
          </a:stretch>
        </p:blipFill>
        <p:spPr bwMode="auto">
          <a:xfrm>
            <a:off x="3352801" y="3352800"/>
            <a:ext cx="175259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source-filter"/>
          <p:cNvPicPr>
            <a:picLocks noChangeAspect="1" noChangeArrowheads="1"/>
          </p:cNvPicPr>
          <p:nvPr/>
        </p:nvPicPr>
        <p:blipFill>
          <a:blip r:embed="rId3" cstate="print"/>
          <a:srcRect t="27778" r="63167" b="54444"/>
          <a:stretch>
            <a:fillRect/>
          </a:stretch>
        </p:blipFill>
        <p:spPr bwMode="auto">
          <a:xfrm>
            <a:off x="6400800" y="3276600"/>
            <a:ext cx="1752599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ounded Rectangle 11"/>
          <p:cNvSpPr/>
          <p:nvPr/>
        </p:nvSpPr>
        <p:spPr>
          <a:xfrm>
            <a:off x="381000" y="3124200"/>
            <a:ext cx="1981200" cy="32766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743200" y="3124200"/>
            <a:ext cx="2743200" cy="32766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867400" y="3124200"/>
            <a:ext cx="2743200" cy="32766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991600" y="3124200"/>
            <a:ext cx="2743200" cy="32766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6" name="Isosceles Triangle 15"/>
          <p:cNvSpPr/>
          <p:nvPr/>
        </p:nvSpPr>
        <p:spPr>
          <a:xfrm rot="5400000">
            <a:off x="2095500" y="4610100"/>
            <a:ext cx="914400" cy="228600"/>
          </a:xfrm>
          <a:prstGeom prst="triangle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7" name="Isosceles Triangle 16"/>
          <p:cNvSpPr/>
          <p:nvPr/>
        </p:nvSpPr>
        <p:spPr>
          <a:xfrm rot="5400000">
            <a:off x="5219700" y="4610100"/>
            <a:ext cx="914400" cy="228600"/>
          </a:xfrm>
          <a:prstGeom prst="triangle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8" name="Isosceles Triangle 17"/>
          <p:cNvSpPr/>
          <p:nvPr/>
        </p:nvSpPr>
        <p:spPr>
          <a:xfrm rot="5400000">
            <a:off x="8343900" y="4610100"/>
            <a:ext cx="914400" cy="228600"/>
          </a:xfrm>
          <a:prstGeom prst="triangle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dirty="0" smtClean="0"/>
              <a:t>Resonances of the Vocal Tract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447800"/>
            <a:ext cx="7239000" cy="4876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/>
              <a:t>The human vocal tract as an open tube</a:t>
            </a:r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Air in a tube of a given length will tend to vibrate at resonance frequency of tube 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Constraint: Pressure differential should be maximal at (closed) glottal end and minimal at (open) lip end</a:t>
            </a:r>
          </a:p>
          <a:p>
            <a:pPr>
              <a:lnSpc>
                <a:spcPct val="80000"/>
              </a:lnSpc>
            </a:pPr>
            <a:endParaRPr lang="en-US" sz="2400" dirty="0" smtClean="0"/>
          </a:p>
        </p:txBody>
      </p:sp>
      <p:grpSp>
        <p:nvGrpSpPr>
          <p:cNvPr id="18" name="Group 17"/>
          <p:cNvGrpSpPr/>
          <p:nvPr/>
        </p:nvGrpSpPr>
        <p:grpSpPr>
          <a:xfrm flipH="1">
            <a:off x="3962400" y="2831071"/>
            <a:ext cx="3962400" cy="1664729"/>
            <a:chOff x="4394284" y="2754871"/>
            <a:chExt cx="3682916" cy="1664729"/>
          </a:xfrm>
        </p:grpSpPr>
        <p:sp>
          <p:nvSpPr>
            <p:cNvPr id="17412" name="Line 4"/>
            <p:cNvSpPr>
              <a:spLocks noChangeShapeType="1"/>
            </p:cNvSpPr>
            <p:nvPr/>
          </p:nvSpPr>
          <p:spPr bwMode="auto">
            <a:xfrm>
              <a:off x="4851482" y="3212070"/>
              <a:ext cx="2667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8" tIns="45719" rIns="91438" bIns="45719" anchor="ctr">
              <a:spAutoFit/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7413" name="Line 5"/>
            <p:cNvSpPr>
              <a:spLocks noChangeShapeType="1"/>
            </p:cNvSpPr>
            <p:nvPr/>
          </p:nvSpPr>
          <p:spPr bwMode="auto">
            <a:xfrm>
              <a:off x="4851482" y="3593070"/>
              <a:ext cx="2667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8" tIns="45719" rIns="91438" bIns="45719" anchor="ctr">
              <a:spAutoFit/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7414" name="Line 6"/>
            <p:cNvSpPr>
              <a:spLocks noChangeShapeType="1"/>
            </p:cNvSpPr>
            <p:nvPr/>
          </p:nvSpPr>
          <p:spPr bwMode="auto">
            <a:xfrm>
              <a:off x="4851482" y="3212070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8" tIns="45719" rIns="91438" bIns="45719" anchor="ctr">
              <a:spAutoFit/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7415" name="Line 7"/>
            <p:cNvSpPr>
              <a:spLocks noChangeShapeType="1"/>
            </p:cNvSpPr>
            <p:nvPr/>
          </p:nvSpPr>
          <p:spPr bwMode="auto">
            <a:xfrm flipV="1">
              <a:off x="4851482" y="3440670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8" tIns="45719" rIns="91438" bIns="45719" anchor="ctr">
              <a:spAutoFit/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7416" name="Line 8"/>
            <p:cNvSpPr>
              <a:spLocks noChangeShapeType="1"/>
            </p:cNvSpPr>
            <p:nvPr/>
          </p:nvSpPr>
          <p:spPr bwMode="auto">
            <a:xfrm flipH="1">
              <a:off x="4699082" y="3364470"/>
              <a:ext cx="152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8" tIns="45719" rIns="91438" bIns="45719" anchor="ctr">
              <a:spAutoFit/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7417" name="Line 9"/>
            <p:cNvSpPr>
              <a:spLocks noChangeShapeType="1"/>
            </p:cNvSpPr>
            <p:nvPr/>
          </p:nvSpPr>
          <p:spPr bwMode="auto">
            <a:xfrm flipH="1">
              <a:off x="4699082" y="3440670"/>
              <a:ext cx="152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8" tIns="45719" rIns="91438" bIns="45719" anchor="ctr">
              <a:spAutoFit/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7418" name="Text Box 10"/>
            <p:cNvSpPr txBox="1">
              <a:spLocks noChangeArrowheads="1"/>
            </p:cNvSpPr>
            <p:nvPr/>
          </p:nvSpPr>
          <p:spPr bwMode="auto">
            <a:xfrm>
              <a:off x="4394284" y="2754871"/>
              <a:ext cx="1221805" cy="369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38" tIns="45719" rIns="91438" bIns="45719">
              <a:spAutoFit/>
            </a:bodyPr>
            <a:lstStyle/>
            <a:p>
              <a:pPr eaLnBrk="0" hangingPunct="0"/>
              <a:r>
                <a:rPr lang="en-US" dirty="0">
                  <a:latin typeface="Calibri" pitchFamily="34" charset="0"/>
                </a:rPr>
                <a:t>Closed end</a:t>
              </a:r>
            </a:p>
          </p:txBody>
        </p:sp>
        <p:sp>
          <p:nvSpPr>
            <p:cNvPr id="17419" name="Text Box 11"/>
            <p:cNvSpPr txBox="1">
              <a:spLocks noChangeArrowheads="1"/>
            </p:cNvSpPr>
            <p:nvPr/>
          </p:nvSpPr>
          <p:spPr bwMode="auto">
            <a:xfrm>
              <a:off x="6969208" y="2792971"/>
              <a:ext cx="1107992" cy="369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38" tIns="45719" rIns="91438" bIns="45719">
              <a:spAutoFit/>
            </a:bodyPr>
            <a:lstStyle/>
            <a:p>
              <a:pPr eaLnBrk="0" hangingPunct="0"/>
              <a:r>
                <a:rPr lang="en-US" dirty="0">
                  <a:latin typeface="Calibri" pitchFamily="34" charset="0"/>
                </a:rPr>
                <a:t>Open end</a:t>
              </a:r>
            </a:p>
          </p:txBody>
        </p:sp>
        <p:sp>
          <p:nvSpPr>
            <p:cNvPr id="17420" name="Line 12"/>
            <p:cNvSpPr>
              <a:spLocks noChangeShapeType="1"/>
            </p:cNvSpPr>
            <p:nvPr/>
          </p:nvSpPr>
          <p:spPr bwMode="auto">
            <a:xfrm>
              <a:off x="4851482" y="3974070"/>
              <a:ext cx="2590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8" tIns="45719" rIns="91438" bIns="45719" anchor="ctr">
              <a:spAutoFit/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7421" name="Text Box 13"/>
            <p:cNvSpPr txBox="1">
              <a:spLocks noChangeArrowheads="1"/>
            </p:cNvSpPr>
            <p:nvPr/>
          </p:nvSpPr>
          <p:spPr bwMode="auto">
            <a:xfrm>
              <a:off x="5384882" y="4050270"/>
              <a:ext cx="2209800" cy="369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8" tIns="45719" rIns="91438" bIns="45719">
              <a:spAutoFit/>
            </a:bodyPr>
            <a:lstStyle/>
            <a:p>
              <a:pPr eaLnBrk="0" hangingPunct="0"/>
              <a:r>
                <a:rPr lang="en-US" dirty="0">
                  <a:latin typeface="Calibri" pitchFamily="34" charset="0"/>
                </a:rPr>
                <a:t>Length 17.5 cm.</a:t>
              </a:r>
            </a:p>
          </p:txBody>
        </p:sp>
      </p:grpSp>
      <p:sp>
        <p:nvSpPr>
          <p:cNvPr id="17422" name="Rectangle 14"/>
          <p:cNvSpPr>
            <a:spLocks noChangeArrowheads="1"/>
          </p:cNvSpPr>
          <p:nvPr/>
        </p:nvSpPr>
        <p:spPr bwMode="auto">
          <a:xfrm>
            <a:off x="8850894" y="6519445"/>
            <a:ext cx="3341103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Figure: W</a:t>
            </a:r>
            <a:r>
              <a:rPr lang="en-US" sz="1600" dirty="0">
                <a:latin typeface="Calibri" pitchFamily="34" charset="0"/>
              </a:rPr>
              <a:t>. Barry Speech Science slides</a:t>
            </a:r>
          </a:p>
        </p:txBody>
      </p:sp>
      <p:pic>
        <p:nvPicPr>
          <p:cNvPr id="17423" name="Picture 15" descr="C:\Dokumente und Einstellungen\wbarry\Eigene Dateien\Lehre\WS-04-5\Grundlagen-Phon\GLagenSkripte\GL-Akust-Phon\Kap3\Ansatzrohr-neutral.jpeg"/>
          <p:cNvPicPr>
            <a:picLocks noChangeAspect="1" noChangeArrowheads="1"/>
          </p:cNvPicPr>
          <p:nvPr/>
        </p:nvPicPr>
        <p:blipFill>
          <a:blip r:embed="rId3" r:link="rId4" cstate="print"/>
          <a:srcRect l="13918" r="32474" b="37720"/>
          <a:stretch>
            <a:fillRect/>
          </a:stretch>
        </p:blipFill>
        <p:spPr bwMode="auto">
          <a:xfrm>
            <a:off x="8169275" y="1828800"/>
            <a:ext cx="371792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1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1830079"/>
            <a:ext cx="3740122" cy="3150217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ilter-spectra"/>
          <p:cNvPicPr>
            <a:picLocks noChangeAspect="1" noChangeArrowheads="1"/>
          </p:cNvPicPr>
          <p:nvPr/>
        </p:nvPicPr>
        <p:blipFill>
          <a:blip r:embed="rId3" cstate="print"/>
          <a:srcRect b="32830"/>
          <a:stretch>
            <a:fillRect/>
          </a:stretch>
        </p:blipFill>
        <p:spPr bwMode="auto">
          <a:xfrm>
            <a:off x="2133600" y="1295400"/>
            <a:ext cx="7620000" cy="5223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5067301" y="6533496"/>
            <a:ext cx="2057399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r"/>
            <a:r>
              <a:rPr lang="en-US" sz="1600" dirty="0" smtClean="0">
                <a:latin typeface="Calibri" pitchFamily="34" charset="0"/>
              </a:rPr>
              <a:t>Figure: Mark </a:t>
            </a:r>
            <a:r>
              <a:rPr lang="en-US" sz="1600" dirty="0" err="1" smtClean="0">
                <a:latin typeface="Calibri" pitchFamily="34" charset="0"/>
              </a:rPr>
              <a:t>Liberman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289497" y="6495508"/>
            <a:ext cx="2902503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pPr algn="r"/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[Demo: speech synthesis 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</a:rPr>
              <a:t>]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Spectrum Shapes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cs typeface="Calibri"/>
              </a:rPr>
              <a:t>Recap: Reasoning Over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1"/>
            <a:ext cx="5715000" cy="4525963"/>
          </a:xfrm>
        </p:spPr>
        <p:txBody>
          <a:bodyPr/>
          <a:lstStyle/>
          <a:p>
            <a:r>
              <a:rPr lang="en-US" sz="2800" dirty="0" smtClean="0">
                <a:latin typeface="Calibri"/>
                <a:cs typeface="Calibri"/>
              </a:rPr>
              <a:t>Markov models</a:t>
            </a:r>
          </a:p>
          <a:p>
            <a:endParaRPr lang="en-US" sz="2800" dirty="0" smtClean="0">
              <a:latin typeface="Calibri"/>
              <a:cs typeface="Calibri"/>
            </a:endParaRPr>
          </a:p>
          <a:p>
            <a:endParaRPr lang="en-US" sz="2800" dirty="0" smtClean="0">
              <a:latin typeface="Calibri"/>
              <a:cs typeface="Calibri"/>
            </a:endParaRPr>
          </a:p>
          <a:p>
            <a:pPr>
              <a:buFont typeface="Wingdings" pitchFamily="2" charset="2"/>
              <a:buNone/>
            </a:pPr>
            <a:endParaRPr lang="en-US" sz="2800" dirty="0" smtClean="0">
              <a:latin typeface="Calibri"/>
              <a:cs typeface="Calibri"/>
            </a:endParaRPr>
          </a:p>
          <a:p>
            <a:pPr>
              <a:buFont typeface="Wingdings" pitchFamily="2" charset="2"/>
              <a:buNone/>
            </a:pPr>
            <a:endParaRPr lang="en-US" sz="2800" dirty="0" smtClean="0">
              <a:latin typeface="Calibri"/>
              <a:cs typeface="Calibri"/>
            </a:endParaRPr>
          </a:p>
          <a:p>
            <a:r>
              <a:rPr lang="en-US" sz="2800" dirty="0" smtClean="0">
                <a:latin typeface="Calibri"/>
                <a:cs typeface="Calibri"/>
              </a:rPr>
              <a:t>Hidden Markov models</a:t>
            </a:r>
          </a:p>
        </p:txBody>
      </p:sp>
      <p:sp>
        <p:nvSpPr>
          <p:cNvPr id="7172" name="Oval 4"/>
          <p:cNvSpPr>
            <a:spLocks noChangeArrowheads="1"/>
          </p:cNvSpPr>
          <p:nvPr/>
        </p:nvSpPr>
        <p:spPr bwMode="auto">
          <a:xfrm>
            <a:off x="5943600" y="2286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endParaRPr lang="en-US" baseline="-25000" dirty="0">
              <a:latin typeface="Calibri"/>
              <a:cs typeface="Calibri"/>
            </a:endParaRPr>
          </a:p>
        </p:txBody>
      </p:sp>
      <p:sp>
        <p:nvSpPr>
          <p:cNvPr id="7173" name="Oval 5"/>
          <p:cNvSpPr>
            <a:spLocks noChangeArrowheads="1"/>
          </p:cNvSpPr>
          <p:nvPr/>
        </p:nvSpPr>
        <p:spPr bwMode="auto">
          <a:xfrm>
            <a:off x="2743200" y="2286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2</a:t>
            </a:r>
          </a:p>
        </p:txBody>
      </p:sp>
      <p:cxnSp>
        <p:nvCxnSpPr>
          <p:cNvPr id="7174" name="AutoShape 6"/>
          <p:cNvCxnSpPr>
            <a:cxnSpLocks noChangeShapeType="1"/>
            <a:stCxn id="7175" idx="6"/>
            <a:endCxn id="7173" idx="2"/>
          </p:cNvCxnSpPr>
          <p:nvPr/>
        </p:nvCxnSpPr>
        <p:spPr bwMode="auto">
          <a:xfrm>
            <a:off x="2376489" y="25527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7175" name="Oval 7"/>
          <p:cNvSpPr>
            <a:spLocks noChangeArrowheads="1"/>
          </p:cNvSpPr>
          <p:nvPr/>
        </p:nvSpPr>
        <p:spPr bwMode="auto">
          <a:xfrm>
            <a:off x="1828800" y="2286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1</a:t>
            </a:r>
          </a:p>
        </p:txBody>
      </p:sp>
      <p:sp>
        <p:nvSpPr>
          <p:cNvPr id="7176" name="Oval 8"/>
          <p:cNvSpPr>
            <a:spLocks noChangeArrowheads="1"/>
          </p:cNvSpPr>
          <p:nvPr/>
        </p:nvSpPr>
        <p:spPr bwMode="auto">
          <a:xfrm>
            <a:off x="3657600" y="2286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3</a:t>
            </a:r>
          </a:p>
        </p:txBody>
      </p:sp>
      <p:cxnSp>
        <p:nvCxnSpPr>
          <p:cNvPr id="7177" name="AutoShape 9"/>
          <p:cNvCxnSpPr>
            <a:cxnSpLocks noChangeShapeType="1"/>
            <a:stCxn id="7176" idx="6"/>
            <a:endCxn id="7179" idx="2"/>
          </p:cNvCxnSpPr>
          <p:nvPr/>
        </p:nvCxnSpPr>
        <p:spPr bwMode="auto">
          <a:xfrm>
            <a:off x="4205289" y="25527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7178" name="AutoShape 10"/>
          <p:cNvCxnSpPr>
            <a:cxnSpLocks noChangeShapeType="1"/>
            <a:stCxn id="7173" idx="6"/>
            <a:endCxn id="7176" idx="2"/>
          </p:cNvCxnSpPr>
          <p:nvPr/>
        </p:nvCxnSpPr>
        <p:spPr bwMode="auto">
          <a:xfrm>
            <a:off x="3290889" y="25527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7179" name="Oval 11"/>
          <p:cNvSpPr>
            <a:spLocks noChangeArrowheads="1"/>
          </p:cNvSpPr>
          <p:nvPr/>
        </p:nvSpPr>
        <p:spPr bwMode="auto">
          <a:xfrm>
            <a:off x="4572000" y="2286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4</a:t>
            </a:r>
          </a:p>
        </p:txBody>
      </p:sp>
      <p:cxnSp>
        <p:nvCxnSpPr>
          <p:cNvPr id="7180" name="AutoShape 12"/>
          <p:cNvCxnSpPr>
            <a:cxnSpLocks noChangeShapeType="1"/>
            <a:stCxn id="7179" idx="6"/>
            <a:endCxn id="7172" idx="2"/>
          </p:cNvCxnSpPr>
          <p:nvPr/>
        </p:nvCxnSpPr>
        <p:spPr bwMode="auto">
          <a:xfrm>
            <a:off x="5105400" y="2552701"/>
            <a:ext cx="838200" cy="1588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pic>
        <p:nvPicPr>
          <p:cNvPr id="14" name="Picture 1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1" y="3200401"/>
            <a:ext cx="17145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9201" y="3200401"/>
            <a:ext cx="1046163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Oval 4"/>
          <p:cNvSpPr>
            <a:spLocks noChangeArrowheads="1"/>
          </p:cNvSpPr>
          <p:nvPr/>
        </p:nvSpPr>
        <p:spPr bwMode="auto">
          <a:xfrm>
            <a:off x="7996948" y="2376488"/>
            <a:ext cx="609600" cy="6096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28" name="Oval 5"/>
          <p:cNvSpPr>
            <a:spLocks noChangeArrowheads="1"/>
          </p:cNvSpPr>
          <p:nvPr/>
        </p:nvSpPr>
        <p:spPr bwMode="auto">
          <a:xfrm>
            <a:off x="9444748" y="2376488"/>
            <a:ext cx="609600" cy="609600"/>
          </a:xfrm>
          <a:prstGeom prst="ellipse">
            <a:avLst/>
          </a:prstGeom>
          <a:solidFill>
            <a:srgbClr val="FFCC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cxnSp>
        <p:nvCxnSpPr>
          <p:cNvPr id="29" name="AutoShape 6"/>
          <p:cNvCxnSpPr>
            <a:cxnSpLocks noChangeShapeType="1"/>
            <a:stCxn id="27" idx="0"/>
            <a:endCxn id="28" idx="0"/>
          </p:cNvCxnSpPr>
          <p:nvPr/>
        </p:nvCxnSpPr>
        <p:spPr bwMode="auto">
          <a:xfrm rot="5400000" flipV="1">
            <a:off x="9024855" y="1639093"/>
            <a:ext cx="1588" cy="1447800"/>
          </a:xfrm>
          <a:prstGeom prst="curvedConnector3">
            <a:avLst>
              <a:gd name="adj1" fmla="val -25800009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0" name="AutoShape 7"/>
          <p:cNvCxnSpPr>
            <a:cxnSpLocks noChangeShapeType="1"/>
            <a:stCxn id="28" idx="4"/>
            <a:endCxn id="27" idx="4"/>
          </p:cNvCxnSpPr>
          <p:nvPr/>
        </p:nvCxnSpPr>
        <p:spPr bwMode="auto">
          <a:xfrm rot="5400000">
            <a:off x="9024855" y="2277269"/>
            <a:ext cx="1588" cy="1447800"/>
          </a:xfrm>
          <a:prstGeom prst="curvedConnector3">
            <a:avLst>
              <a:gd name="adj1" fmla="val 28800009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1" name="AutoShape 8"/>
          <p:cNvCxnSpPr>
            <a:cxnSpLocks noChangeShapeType="1"/>
            <a:stCxn id="28" idx="7"/>
            <a:endCxn id="28" idx="6"/>
          </p:cNvCxnSpPr>
          <p:nvPr/>
        </p:nvCxnSpPr>
        <p:spPr bwMode="auto">
          <a:xfrm rot="5400000" flipV="1">
            <a:off x="9901949" y="2514601"/>
            <a:ext cx="230188" cy="103187"/>
          </a:xfrm>
          <a:prstGeom prst="curvedConnector4">
            <a:avLst>
              <a:gd name="adj1" fmla="val -212417"/>
              <a:gd name="adj2" fmla="val 472306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2" name="AutoShape 9"/>
          <p:cNvCxnSpPr>
            <a:cxnSpLocks noChangeShapeType="1"/>
            <a:stCxn id="27" idx="3"/>
            <a:endCxn id="27" idx="2"/>
          </p:cNvCxnSpPr>
          <p:nvPr/>
        </p:nvCxnSpPr>
        <p:spPr bwMode="auto">
          <a:xfrm rot="16200000" flipV="1">
            <a:off x="7919161" y="2744789"/>
            <a:ext cx="230187" cy="103188"/>
          </a:xfrm>
          <a:prstGeom prst="curvedConnector4">
            <a:avLst>
              <a:gd name="adj1" fmla="val -249657"/>
              <a:gd name="adj2" fmla="val 478458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9992435" y="2147888"/>
            <a:ext cx="5334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0.7</a:t>
            </a:r>
          </a:p>
        </p:txBody>
      </p:sp>
      <p:sp>
        <p:nvSpPr>
          <p:cNvPr id="34" name="Text Box 11"/>
          <p:cNvSpPr txBox="1">
            <a:spLocks noChangeArrowheads="1"/>
          </p:cNvSpPr>
          <p:nvPr/>
        </p:nvSpPr>
        <p:spPr bwMode="auto">
          <a:xfrm>
            <a:off x="7554035" y="2895600"/>
            <a:ext cx="5334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0.7</a:t>
            </a:r>
          </a:p>
        </p:txBody>
      </p:sp>
      <p:sp>
        <p:nvSpPr>
          <p:cNvPr id="35" name="Text Box 12"/>
          <p:cNvSpPr txBox="1">
            <a:spLocks noChangeArrowheads="1"/>
          </p:cNvSpPr>
          <p:nvPr/>
        </p:nvSpPr>
        <p:spPr bwMode="auto">
          <a:xfrm>
            <a:off x="8773235" y="1538288"/>
            <a:ext cx="5334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0.3</a:t>
            </a:r>
          </a:p>
        </p:txBody>
      </p:sp>
      <p:sp>
        <p:nvSpPr>
          <p:cNvPr id="36" name="Text Box 13"/>
          <p:cNvSpPr txBox="1">
            <a:spLocks noChangeArrowheads="1"/>
          </p:cNvSpPr>
          <p:nvPr/>
        </p:nvSpPr>
        <p:spPr bwMode="auto">
          <a:xfrm>
            <a:off x="8773235" y="3519488"/>
            <a:ext cx="5334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0.3</a:t>
            </a:r>
          </a:p>
        </p:txBody>
      </p:sp>
      <p:sp>
        <p:nvSpPr>
          <p:cNvPr id="7193" name="Oval 4"/>
          <p:cNvSpPr>
            <a:spLocks noChangeArrowheads="1"/>
          </p:cNvSpPr>
          <p:nvPr/>
        </p:nvSpPr>
        <p:spPr bwMode="auto">
          <a:xfrm>
            <a:off x="5562600" y="4800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Calibri"/>
                <a:cs typeface="Calibri"/>
              </a:rPr>
              <a:t>X</a:t>
            </a:r>
            <a:r>
              <a:rPr lang="en-US" baseline="-25000" dirty="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39" name="AutoShape 5"/>
          <p:cNvCxnSpPr>
            <a:cxnSpLocks noChangeShapeType="1"/>
          </p:cNvCxnSpPr>
          <p:nvPr/>
        </p:nvCxnSpPr>
        <p:spPr bwMode="auto">
          <a:xfrm>
            <a:off x="6134100" y="5348289"/>
            <a:ext cx="0" cy="504825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lg"/>
          </a:ln>
        </p:spPr>
      </p:cxnSp>
      <p:sp>
        <p:nvSpPr>
          <p:cNvPr id="40" name="Oval 6"/>
          <p:cNvSpPr>
            <a:spLocks noChangeArrowheads="1"/>
          </p:cNvSpPr>
          <p:nvPr/>
        </p:nvSpPr>
        <p:spPr bwMode="auto">
          <a:xfrm>
            <a:off x="2209800" y="4800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2</a:t>
            </a:r>
          </a:p>
        </p:txBody>
      </p:sp>
      <p:cxnSp>
        <p:nvCxnSpPr>
          <p:cNvPr id="41" name="AutoShape 7"/>
          <p:cNvCxnSpPr>
            <a:cxnSpLocks noChangeShapeType="1"/>
            <a:stCxn id="40" idx="4"/>
            <a:endCxn id="51" idx="0"/>
          </p:cNvCxnSpPr>
          <p:nvPr/>
        </p:nvCxnSpPr>
        <p:spPr bwMode="auto">
          <a:xfrm>
            <a:off x="2476500" y="5348289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42" name="Oval 8"/>
          <p:cNvSpPr>
            <a:spLocks noChangeArrowheads="1"/>
          </p:cNvSpPr>
          <p:nvPr/>
        </p:nvSpPr>
        <p:spPr bwMode="auto">
          <a:xfrm>
            <a:off x="1295400" y="5867400"/>
            <a:ext cx="533400" cy="5334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>
              <a:defRPr/>
            </a:pPr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1</a:t>
            </a:r>
          </a:p>
        </p:txBody>
      </p:sp>
      <p:cxnSp>
        <p:nvCxnSpPr>
          <p:cNvPr id="43" name="AutoShape 9"/>
          <p:cNvCxnSpPr>
            <a:cxnSpLocks noChangeShapeType="1"/>
            <a:stCxn id="44" idx="6"/>
            <a:endCxn id="40" idx="2"/>
          </p:cNvCxnSpPr>
          <p:nvPr/>
        </p:nvCxnSpPr>
        <p:spPr bwMode="auto">
          <a:xfrm>
            <a:off x="1843089" y="50673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44" name="Oval 10"/>
          <p:cNvSpPr>
            <a:spLocks noChangeArrowheads="1"/>
          </p:cNvSpPr>
          <p:nvPr/>
        </p:nvSpPr>
        <p:spPr bwMode="auto">
          <a:xfrm>
            <a:off x="1295400" y="4800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1</a:t>
            </a:r>
          </a:p>
        </p:txBody>
      </p:sp>
      <p:cxnSp>
        <p:nvCxnSpPr>
          <p:cNvPr id="45" name="AutoShape 11"/>
          <p:cNvCxnSpPr>
            <a:cxnSpLocks noChangeShapeType="1"/>
            <a:stCxn id="44" idx="4"/>
            <a:endCxn id="42" idx="0"/>
          </p:cNvCxnSpPr>
          <p:nvPr/>
        </p:nvCxnSpPr>
        <p:spPr bwMode="auto">
          <a:xfrm>
            <a:off x="1562100" y="5348289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46" name="Oval 12"/>
          <p:cNvSpPr>
            <a:spLocks noChangeArrowheads="1"/>
          </p:cNvSpPr>
          <p:nvPr/>
        </p:nvSpPr>
        <p:spPr bwMode="auto">
          <a:xfrm>
            <a:off x="3124200" y="4800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3</a:t>
            </a:r>
          </a:p>
        </p:txBody>
      </p:sp>
      <p:cxnSp>
        <p:nvCxnSpPr>
          <p:cNvPr id="47" name="AutoShape 13"/>
          <p:cNvCxnSpPr>
            <a:cxnSpLocks noChangeShapeType="1"/>
            <a:stCxn id="46" idx="6"/>
            <a:endCxn id="49" idx="2"/>
          </p:cNvCxnSpPr>
          <p:nvPr/>
        </p:nvCxnSpPr>
        <p:spPr bwMode="auto">
          <a:xfrm>
            <a:off x="3671889" y="50673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48" name="AutoShape 14"/>
          <p:cNvCxnSpPr>
            <a:cxnSpLocks noChangeShapeType="1"/>
            <a:stCxn id="40" idx="6"/>
            <a:endCxn id="46" idx="2"/>
          </p:cNvCxnSpPr>
          <p:nvPr/>
        </p:nvCxnSpPr>
        <p:spPr bwMode="auto">
          <a:xfrm>
            <a:off x="2757489" y="50673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49" name="Oval 15"/>
          <p:cNvSpPr>
            <a:spLocks noChangeArrowheads="1"/>
          </p:cNvSpPr>
          <p:nvPr/>
        </p:nvSpPr>
        <p:spPr bwMode="auto">
          <a:xfrm>
            <a:off x="4038600" y="4800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4</a:t>
            </a:r>
          </a:p>
        </p:txBody>
      </p:sp>
      <p:cxnSp>
        <p:nvCxnSpPr>
          <p:cNvPr id="50" name="AutoShape 16"/>
          <p:cNvCxnSpPr>
            <a:cxnSpLocks noChangeShapeType="1"/>
            <a:stCxn id="49" idx="6"/>
            <a:endCxn id="7193" idx="2"/>
          </p:cNvCxnSpPr>
          <p:nvPr/>
        </p:nvCxnSpPr>
        <p:spPr bwMode="auto">
          <a:xfrm>
            <a:off x="4586289" y="5067300"/>
            <a:ext cx="9620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sp>
        <p:nvSpPr>
          <p:cNvPr id="51" name="Oval 17"/>
          <p:cNvSpPr>
            <a:spLocks noChangeArrowheads="1"/>
          </p:cNvSpPr>
          <p:nvPr/>
        </p:nvSpPr>
        <p:spPr bwMode="auto">
          <a:xfrm>
            <a:off x="2209800" y="5867400"/>
            <a:ext cx="533400" cy="5334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>
              <a:defRPr/>
            </a:pPr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2</a:t>
            </a:r>
          </a:p>
        </p:txBody>
      </p:sp>
      <p:sp>
        <p:nvSpPr>
          <p:cNvPr id="52" name="Oval 18"/>
          <p:cNvSpPr>
            <a:spLocks noChangeArrowheads="1"/>
          </p:cNvSpPr>
          <p:nvPr/>
        </p:nvSpPr>
        <p:spPr bwMode="auto">
          <a:xfrm>
            <a:off x="3124200" y="5867400"/>
            <a:ext cx="533400" cy="5334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>
              <a:defRPr/>
            </a:pPr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3</a:t>
            </a:r>
          </a:p>
        </p:txBody>
      </p:sp>
      <p:sp>
        <p:nvSpPr>
          <p:cNvPr id="53" name="Oval 19"/>
          <p:cNvSpPr>
            <a:spLocks noChangeArrowheads="1"/>
          </p:cNvSpPr>
          <p:nvPr/>
        </p:nvSpPr>
        <p:spPr bwMode="auto">
          <a:xfrm>
            <a:off x="4038600" y="5867400"/>
            <a:ext cx="533400" cy="5334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>
              <a:defRPr/>
            </a:pPr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4</a:t>
            </a:r>
          </a:p>
        </p:txBody>
      </p:sp>
      <p:sp>
        <p:nvSpPr>
          <p:cNvPr id="7209" name="Oval 20"/>
          <p:cNvSpPr>
            <a:spLocks noChangeArrowheads="1"/>
          </p:cNvSpPr>
          <p:nvPr/>
        </p:nvSpPr>
        <p:spPr bwMode="auto">
          <a:xfrm>
            <a:off x="5562600" y="5867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lang="en-US" baseline="-25000" dirty="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55" name="AutoShape 21"/>
          <p:cNvCxnSpPr>
            <a:cxnSpLocks noChangeShapeType="1"/>
            <a:stCxn id="46" idx="4"/>
            <a:endCxn id="52" idx="0"/>
          </p:cNvCxnSpPr>
          <p:nvPr/>
        </p:nvCxnSpPr>
        <p:spPr bwMode="auto">
          <a:xfrm>
            <a:off x="3390900" y="5348289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56" name="AutoShape 22"/>
          <p:cNvCxnSpPr>
            <a:cxnSpLocks noChangeShapeType="1"/>
            <a:stCxn id="49" idx="4"/>
            <a:endCxn id="53" idx="0"/>
          </p:cNvCxnSpPr>
          <p:nvPr/>
        </p:nvCxnSpPr>
        <p:spPr bwMode="auto">
          <a:xfrm>
            <a:off x="4305300" y="5348289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pic>
        <p:nvPicPr>
          <p:cNvPr id="57" name="Picture 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2001" y="4241800"/>
            <a:ext cx="12858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8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7560123"/>
              </p:ext>
            </p:extLst>
          </p:nvPr>
        </p:nvGraphicFramePr>
        <p:xfrm>
          <a:off x="7467600" y="4775200"/>
          <a:ext cx="3276600" cy="1905000"/>
        </p:xfrm>
        <a:graphic>
          <a:graphicData uri="http://schemas.openxmlformats.org/drawingml/2006/table">
            <a:tbl>
              <a:tblPr/>
              <a:tblGrid>
                <a:gridCol w="1034716"/>
                <a:gridCol w="1556084"/>
                <a:gridCol w="685800"/>
              </a:tblGrid>
              <a:tr h="3759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59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umbrella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0.9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59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no umbrella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59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umbrella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59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no umbrella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239" name="TextBox 14"/>
          <p:cNvSpPr txBox="1">
            <a:spLocks noChangeArrowheads="1"/>
          </p:cNvSpPr>
          <p:nvPr/>
        </p:nvSpPr>
        <p:spPr bwMode="auto">
          <a:xfrm>
            <a:off x="7391400" y="1"/>
            <a:ext cx="48006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[Demo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: 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G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hostbusters Markov Model (L15D1)]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235" y="1332427"/>
            <a:ext cx="1066800" cy="91654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3048000"/>
            <a:ext cx="1132765" cy="9655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3" grpId="0"/>
      <p:bldP spid="34" grpId="0"/>
      <p:bldP spid="35" grpId="0"/>
      <p:bldP spid="36" grpId="0"/>
      <p:bldP spid="40" grpId="0" animBg="1"/>
      <p:bldP spid="42" grpId="0" animBg="1"/>
      <p:bldP spid="44" grpId="0" animBg="1"/>
      <p:bldP spid="46" grpId="0" animBg="1"/>
      <p:bldP spid="49" grpId="0" animBg="1"/>
      <p:bldP spid="51" grpId="0" animBg="1"/>
      <p:bldP spid="52" grpId="0" animBg="1"/>
      <p:bldP spid="5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Demo Speech Synthesis</a:t>
            </a:r>
            <a:endParaRPr lang="en-US" dirty="0"/>
          </a:p>
        </p:txBody>
      </p:sp>
      <p:pic>
        <p:nvPicPr>
          <p:cNvPr id="4" name="speech-synthesi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6263" y="1143000"/>
            <a:ext cx="8499475" cy="531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30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6519448"/>
            <a:ext cx="2195918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pPr>
              <a:defRPr/>
            </a:pPr>
            <a:r>
              <a:rPr lang="en-US" sz="1600" dirty="0" smtClean="0">
                <a:latin typeface="Calibri"/>
                <a:cs typeface="Calibri"/>
              </a:rPr>
              <a:t>Graphs: </a:t>
            </a:r>
            <a:r>
              <a:rPr lang="en-US" sz="1600" dirty="0" err="1" smtClean="0">
                <a:latin typeface="Calibri"/>
                <a:cs typeface="Calibri"/>
              </a:rPr>
              <a:t>Ratree</a:t>
            </a:r>
            <a:r>
              <a:rPr lang="en-US" sz="1600" dirty="0" smtClean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Wayland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0" y="152400"/>
            <a:ext cx="12192000" cy="769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ctr" eaLnBrk="0" hangingPunct="0">
              <a:defRPr/>
            </a:pPr>
            <a:r>
              <a:rPr lang="en-US" sz="4400" dirty="0">
                <a:latin typeface="Calibri"/>
                <a:cs typeface="Calibri"/>
              </a:rPr>
              <a:t>Vowel [</a:t>
            </a:r>
            <a:r>
              <a:rPr lang="en-US" sz="4400" dirty="0" err="1">
                <a:latin typeface="Calibri"/>
                <a:cs typeface="Calibri"/>
              </a:rPr>
              <a:t>i</a:t>
            </a:r>
            <a:r>
              <a:rPr lang="en-US" sz="4400" dirty="0">
                <a:latin typeface="Calibri"/>
                <a:cs typeface="Calibri"/>
              </a:rPr>
              <a:t>] sung at successively higher pitches </a:t>
            </a:r>
          </a:p>
        </p:txBody>
      </p:sp>
      <p:pic>
        <p:nvPicPr>
          <p:cNvPr id="19460" name="Picture 4" descr="src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219202"/>
            <a:ext cx="2686051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 descr="src-2"/>
          <p:cNvPicPr>
            <a:picLocks noChangeAspect="1" noChangeArrowheads="1"/>
          </p:cNvPicPr>
          <p:nvPr/>
        </p:nvPicPr>
        <p:blipFill>
          <a:blip r:embed="rId4" cstate="print"/>
          <a:srcRect b="-3703"/>
          <a:stretch>
            <a:fillRect/>
          </a:stretch>
        </p:blipFill>
        <p:spPr bwMode="auto">
          <a:xfrm>
            <a:off x="3276600" y="1219200"/>
            <a:ext cx="2667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6" descr="src-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1219200"/>
            <a:ext cx="2667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7" descr="src-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3048000"/>
            <a:ext cx="2667000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8" descr="src-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6600" y="3048000"/>
            <a:ext cx="2667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9" descr="src-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0" y="3048001"/>
            <a:ext cx="267652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10" descr="src-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48026" y="4924426"/>
            <a:ext cx="269557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7" name="TextBox 19"/>
          <p:cNvSpPr txBox="1">
            <a:spLocks noChangeArrowheads="1"/>
          </p:cNvSpPr>
          <p:nvPr/>
        </p:nvSpPr>
        <p:spPr bwMode="auto">
          <a:xfrm>
            <a:off x="5410200" y="3124201"/>
            <a:ext cx="6096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latin typeface="Calibri"/>
                <a:cs typeface="Calibri"/>
              </a:rPr>
              <a:t>A3</a:t>
            </a:r>
          </a:p>
        </p:txBody>
      </p:sp>
      <p:sp>
        <p:nvSpPr>
          <p:cNvPr id="19468" name="TextBox 20"/>
          <p:cNvSpPr txBox="1">
            <a:spLocks noChangeArrowheads="1"/>
          </p:cNvSpPr>
          <p:nvPr/>
        </p:nvSpPr>
        <p:spPr bwMode="auto">
          <a:xfrm>
            <a:off x="5410200" y="5011740"/>
            <a:ext cx="6096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latin typeface="Calibri"/>
                <a:cs typeface="Calibri"/>
              </a:rPr>
              <a:t>A4</a:t>
            </a:r>
          </a:p>
        </p:txBody>
      </p:sp>
      <p:sp>
        <p:nvSpPr>
          <p:cNvPr id="19469" name="TextBox 21"/>
          <p:cNvSpPr txBox="1">
            <a:spLocks noChangeArrowheads="1"/>
          </p:cNvSpPr>
          <p:nvPr/>
        </p:nvSpPr>
        <p:spPr bwMode="auto">
          <a:xfrm>
            <a:off x="5410200" y="1219201"/>
            <a:ext cx="6096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latin typeface="Calibri"/>
                <a:cs typeface="Calibri"/>
              </a:rPr>
              <a:t>A2</a:t>
            </a:r>
          </a:p>
        </p:txBody>
      </p:sp>
      <p:sp>
        <p:nvSpPr>
          <p:cNvPr id="19470" name="TextBox 22"/>
          <p:cNvSpPr txBox="1">
            <a:spLocks noChangeArrowheads="1"/>
          </p:cNvSpPr>
          <p:nvPr/>
        </p:nvSpPr>
        <p:spPr bwMode="auto">
          <a:xfrm>
            <a:off x="7162800" y="3124200"/>
            <a:ext cx="16764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latin typeface="Calibri"/>
                <a:cs typeface="Calibri"/>
              </a:rPr>
              <a:t>C4 (middle C)</a:t>
            </a:r>
          </a:p>
        </p:txBody>
      </p:sp>
      <p:sp>
        <p:nvSpPr>
          <p:cNvPr id="19471" name="TextBox 23"/>
          <p:cNvSpPr txBox="1">
            <a:spLocks noChangeArrowheads="1"/>
          </p:cNvSpPr>
          <p:nvPr/>
        </p:nvSpPr>
        <p:spPr bwMode="auto">
          <a:xfrm>
            <a:off x="8229600" y="1219201"/>
            <a:ext cx="6096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latin typeface="Calibri"/>
                <a:cs typeface="Calibri"/>
              </a:rPr>
              <a:t>C3</a:t>
            </a:r>
          </a:p>
        </p:txBody>
      </p:sp>
      <p:sp>
        <p:nvSpPr>
          <p:cNvPr id="19472" name="TextBox 24"/>
          <p:cNvSpPr txBox="1">
            <a:spLocks noChangeArrowheads="1"/>
          </p:cNvSpPr>
          <p:nvPr/>
        </p:nvSpPr>
        <p:spPr bwMode="auto">
          <a:xfrm>
            <a:off x="2362200" y="3124200"/>
            <a:ext cx="6096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latin typeface="Calibri"/>
                <a:cs typeface="Calibri"/>
              </a:rPr>
              <a:t>F#3</a:t>
            </a:r>
          </a:p>
        </p:txBody>
      </p:sp>
      <p:sp>
        <p:nvSpPr>
          <p:cNvPr id="19473" name="TextBox 25"/>
          <p:cNvSpPr txBox="1">
            <a:spLocks noChangeArrowheads="1"/>
          </p:cNvSpPr>
          <p:nvPr/>
        </p:nvSpPr>
        <p:spPr bwMode="auto">
          <a:xfrm>
            <a:off x="2362200" y="1219200"/>
            <a:ext cx="6096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latin typeface="Calibri"/>
                <a:cs typeface="Calibri"/>
              </a:rPr>
              <a:t>F#2</a:t>
            </a:r>
          </a:p>
        </p:txBody>
      </p:sp>
      <p:pic>
        <p:nvPicPr>
          <p:cNvPr id="67585" name="Picture 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6294" y="3600450"/>
            <a:ext cx="3801804" cy="31813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cs typeface="Calibri"/>
              </a:rPr>
              <a:t>Acoustic Feature Sequence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112776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 smtClean="0">
                <a:latin typeface="Calibri"/>
                <a:cs typeface="Calibri"/>
              </a:rPr>
              <a:t>Time slices are translated into acoustic feature vectors (~39 real numbers per slice)</a:t>
            </a:r>
          </a:p>
          <a:p>
            <a:pPr>
              <a:lnSpc>
                <a:spcPct val="80000"/>
              </a:lnSpc>
            </a:pPr>
            <a:endParaRPr lang="en-US" sz="2800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 smtClean="0">
                <a:latin typeface="Calibri"/>
                <a:cs typeface="Calibri"/>
              </a:rPr>
              <a:t>These are the observations E, now we need the hidden states X</a:t>
            </a:r>
          </a:p>
        </p:txBody>
      </p:sp>
      <p:pic>
        <p:nvPicPr>
          <p:cNvPr id="20484" name="Picture 4" descr="spe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1580" y="2752725"/>
            <a:ext cx="7143751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 rot="-5488702">
            <a:off x="1726485" y="3121614"/>
            <a:ext cx="1026038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 anchor="ctr">
            <a:spAutoFit/>
          </a:bodyPr>
          <a:lstStyle/>
          <a:p>
            <a:pPr algn="ctr" eaLnBrk="0" hangingPunct="0"/>
            <a:r>
              <a:rPr lang="en-US" sz="1600" dirty="0">
                <a:latin typeface="Calibri"/>
                <a:cs typeface="Calibri"/>
              </a:rPr>
              <a:t>frequency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2769730" y="4784726"/>
            <a:ext cx="68580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/>
                <a:cs typeface="Calibri"/>
              </a:rPr>
              <a:t>……………………………………………..</a:t>
            </a:r>
            <a:r>
              <a:rPr lang="en-US" sz="2000" dirty="0">
                <a:solidFill>
                  <a:schemeClr val="accent2"/>
                </a:solidFill>
                <a:latin typeface="Calibri"/>
                <a:cs typeface="Calibri"/>
              </a:rPr>
              <a:t>e</a:t>
            </a:r>
            <a:r>
              <a:rPr lang="en-US" sz="2000" baseline="-25000" dirty="0">
                <a:solidFill>
                  <a:schemeClr val="accent2"/>
                </a:solidFill>
                <a:latin typeface="Calibri"/>
                <a:cs typeface="Calibri"/>
              </a:rPr>
              <a:t>12</a:t>
            </a:r>
            <a:r>
              <a:rPr lang="en-US" sz="2000" dirty="0">
                <a:solidFill>
                  <a:srgbClr val="CC0000"/>
                </a:solidFill>
                <a:latin typeface="Calibri"/>
                <a:cs typeface="Calibri"/>
              </a:rPr>
              <a:t>e</a:t>
            </a:r>
            <a:r>
              <a:rPr lang="en-US" sz="2000" baseline="-25000" dirty="0">
                <a:solidFill>
                  <a:srgbClr val="CC0000"/>
                </a:solidFill>
                <a:latin typeface="Calibri"/>
                <a:cs typeface="Calibri"/>
              </a:rPr>
              <a:t>13</a:t>
            </a:r>
            <a:r>
              <a:rPr lang="en-US" sz="2000" dirty="0">
                <a:solidFill>
                  <a:schemeClr val="accent2"/>
                </a:solidFill>
                <a:latin typeface="Calibri"/>
                <a:cs typeface="Calibri"/>
              </a:rPr>
              <a:t>e</a:t>
            </a:r>
            <a:r>
              <a:rPr lang="en-US" sz="2000" baseline="-25000" dirty="0">
                <a:solidFill>
                  <a:schemeClr val="accent2"/>
                </a:solidFill>
                <a:latin typeface="Calibri"/>
                <a:cs typeface="Calibri"/>
              </a:rPr>
              <a:t>14</a:t>
            </a:r>
            <a:r>
              <a:rPr lang="en-US" sz="2000" dirty="0">
                <a:solidFill>
                  <a:srgbClr val="CC0000"/>
                </a:solidFill>
                <a:latin typeface="Calibri"/>
                <a:cs typeface="Calibri"/>
              </a:rPr>
              <a:t>e</a:t>
            </a:r>
            <a:r>
              <a:rPr lang="en-US" sz="2000" baseline="-25000" dirty="0">
                <a:solidFill>
                  <a:srgbClr val="CC0000"/>
                </a:solidFill>
                <a:latin typeface="Calibri"/>
                <a:cs typeface="Calibri"/>
              </a:rPr>
              <a:t>15</a:t>
            </a:r>
            <a:r>
              <a:rPr lang="en-US" sz="2000" dirty="0">
                <a:solidFill>
                  <a:schemeClr val="accent2"/>
                </a:solidFill>
                <a:latin typeface="Calibri"/>
                <a:cs typeface="Calibri"/>
              </a:rPr>
              <a:t>e</a:t>
            </a:r>
            <a:r>
              <a:rPr lang="en-US" sz="2000" baseline="-25000" dirty="0">
                <a:solidFill>
                  <a:schemeClr val="accent2"/>
                </a:solidFill>
                <a:latin typeface="Calibri"/>
                <a:cs typeface="Calibri"/>
              </a:rPr>
              <a:t>16</a:t>
            </a:r>
            <a:r>
              <a:rPr lang="en-US" dirty="0">
                <a:latin typeface="Calibri"/>
                <a:cs typeface="Calibri"/>
              </a:rPr>
              <a:t>………..</a:t>
            </a:r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7798930" y="2667000"/>
            <a:ext cx="228600" cy="14478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7951330" y="2667000"/>
            <a:ext cx="228600" cy="1447800"/>
          </a:xfrm>
          <a:prstGeom prst="rect">
            <a:avLst/>
          </a:prstGeom>
          <a:solidFill>
            <a:srgbClr val="FF9999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8103730" y="2667000"/>
            <a:ext cx="228600" cy="14478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90" name="Rectangle 10"/>
          <p:cNvSpPr>
            <a:spLocks noChangeArrowheads="1"/>
          </p:cNvSpPr>
          <p:nvPr/>
        </p:nvSpPr>
        <p:spPr bwMode="auto">
          <a:xfrm>
            <a:off x="8408530" y="2667000"/>
            <a:ext cx="228600" cy="14478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8256130" y="2667000"/>
            <a:ext cx="228600" cy="1447800"/>
          </a:xfrm>
          <a:prstGeom prst="rect">
            <a:avLst/>
          </a:prstGeom>
          <a:solidFill>
            <a:srgbClr val="FF9999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 flipH="1">
            <a:off x="7036930" y="4114800"/>
            <a:ext cx="838200" cy="6858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93" name="Line 13"/>
          <p:cNvSpPr>
            <a:spLocks noChangeShapeType="1"/>
          </p:cNvSpPr>
          <p:nvPr/>
        </p:nvSpPr>
        <p:spPr bwMode="auto">
          <a:xfrm flipH="1">
            <a:off x="7646530" y="4114800"/>
            <a:ext cx="533400" cy="6858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94" name="Line 14"/>
          <p:cNvSpPr>
            <a:spLocks noChangeShapeType="1"/>
          </p:cNvSpPr>
          <p:nvPr/>
        </p:nvSpPr>
        <p:spPr bwMode="auto">
          <a:xfrm flipH="1">
            <a:off x="8332330" y="4114800"/>
            <a:ext cx="228600" cy="6858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95" name="Line 15"/>
          <p:cNvSpPr>
            <a:spLocks noChangeShapeType="1"/>
          </p:cNvSpPr>
          <p:nvPr/>
        </p:nvSpPr>
        <p:spPr bwMode="auto">
          <a:xfrm flipH="1">
            <a:off x="8027530" y="4114800"/>
            <a:ext cx="304800" cy="6858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triangle" w="med" len="med"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96" name="Line 16"/>
          <p:cNvSpPr>
            <a:spLocks noChangeShapeType="1"/>
          </p:cNvSpPr>
          <p:nvPr/>
        </p:nvSpPr>
        <p:spPr bwMode="auto">
          <a:xfrm flipH="1">
            <a:off x="7341730" y="4114800"/>
            <a:ext cx="685800" cy="6858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triangle" w="med" len="med"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Speech State Space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HMM Specification</a:t>
            </a:r>
          </a:p>
          <a:p>
            <a:pPr lvl="1"/>
            <a:r>
              <a:rPr lang="en-US" sz="2400" dirty="0" smtClean="0"/>
              <a:t>P(E|X) encodes which acoustic vectors are appropriate for each phoneme (each kind of sound)</a:t>
            </a:r>
          </a:p>
          <a:p>
            <a:pPr lvl="1"/>
            <a:r>
              <a:rPr lang="en-US" sz="2400" dirty="0" smtClean="0"/>
              <a:t>P(X|X’) encodes how sounds can be strung together 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State Space</a:t>
            </a:r>
          </a:p>
          <a:p>
            <a:pPr lvl="1"/>
            <a:r>
              <a:rPr lang="en-US" sz="2400" dirty="0" smtClean="0"/>
              <a:t>We will have one state for each sound in each word</a:t>
            </a:r>
          </a:p>
          <a:p>
            <a:pPr lvl="1"/>
            <a:r>
              <a:rPr lang="en-US" sz="2400" dirty="0" smtClean="0"/>
              <a:t>Mostly, states advance sound by sound</a:t>
            </a:r>
          </a:p>
          <a:p>
            <a:pPr lvl="1"/>
            <a:r>
              <a:rPr lang="en-US" sz="2400" dirty="0" smtClean="0"/>
              <a:t>Build a little state graph for each word and chain them together to form the state space X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States in a Word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2532" name="Picture 4" descr="ne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7349" y="1849439"/>
            <a:ext cx="8705851" cy="374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Transitions with a Bigram Model</a:t>
            </a:r>
          </a:p>
        </p:txBody>
      </p:sp>
      <p:pic>
        <p:nvPicPr>
          <p:cNvPr id="23556" name="Picture 4" descr="search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1" y="1347789"/>
            <a:ext cx="5245100" cy="512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9798396" y="6519445"/>
            <a:ext cx="2362566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1600" dirty="0" smtClean="0">
                <a:latin typeface="Calibri"/>
                <a:cs typeface="Calibri"/>
              </a:rPr>
              <a:t>Figure: Huang </a:t>
            </a:r>
            <a:r>
              <a:rPr lang="en-US" sz="1600" dirty="0">
                <a:latin typeface="Calibri"/>
                <a:cs typeface="Calibri"/>
              </a:rPr>
              <a:t>et </a:t>
            </a:r>
            <a:r>
              <a:rPr lang="en-US" sz="1600" dirty="0" smtClean="0">
                <a:latin typeface="Calibri"/>
                <a:cs typeface="Calibri"/>
              </a:rPr>
              <a:t>al, p. 618</a:t>
            </a: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848600" y="1651001"/>
            <a:ext cx="2895600" cy="23083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198015222 the first</a:t>
            </a:r>
          </a:p>
          <a:p>
            <a:r>
              <a:rPr lang="en-US" dirty="0">
                <a:latin typeface="Calibri"/>
                <a:cs typeface="Calibri"/>
              </a:rPr>
              <a:t>194623024 the same</a:t>
            </a:r>
          </a:p>
          <a:p>
            <a:r>
              <a:rPr lang="en-US" dirty="0">
                <a:latin typeface="Calibri"/>
                <a:cs typeface="Calibri"/>
              </a:rPr>
              <a:t>168504105 the following</a:t>
            </a:r>
          </a:p>
          <a:p>
            <a:r>
              <a:rPr lang="en-US" dirty="0">
                <a:latin typeface="Calibri"/>
                <a:cs typeface="Calibri"/>
              </a:rPr>
              <a:t>158562063 the world</a:t>
            </a:r>
          </a:p>
          <a:p>
            <a:r>
              <a:rPr lang="en-US" dirty="0">
                <a:latin typeface="Calibri"/>
                <a:cs typeface="Calibri"/>
              </a:rPr>
              <a:t>…</a:t>
            </a:r>
          </a:p>
          <a:p>
            <a:r>
              <a:rPr lang="en-US" dirty="0">
                <a:latin typeface="Calibri"/>
                <a:cs typeface="Calibri"/>
              </a:rPr>
              <a:t>14112454 the door</a:t>
            </a:r>
          </a:p>
          <a:p>
            <a:r>
              <a:rPr lang="en-US" dirty="0" smtClean="0">
                <a:latin typeface="Calibri"/>
                <a:cs typeface="Calibri"/>
              </a:rPr>
              <a:t>-----------------------------------</a:t>
            </a:r>
            <a:endParaRPr lang="en-US" dirty="0">
              <a:latin typeface="Calibri"/>
              <a:cs typeface="Calibri"/>
            </a:endParaRPr>
          </a:p>
          <a:p>
            <a:r>
              <a:rPr lang="en-US" dirty="0">
                <a:latin typeface="Calibri"/>
                <a:cs typeface="Calibri"/>
              </a:rPr>
              <a:t>23135851162 the *</a:t>
            </a:r>
          </a:p>
        </p:txBody>
      </p:sp>
      <p:pic>
        <p:nvPicPr>
          <p:cNvPr id="8" name="Picture 7" descr="TP_t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4546600"/>
            <a:ext cx="3098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 rot="-5400000">
            <a:off x="6623844" y="2571235"/>
            <a:ext cx="19050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latin typeface="Calibri"/>
                <a:cs typeface="Calibri"/>
              </a:rPr>
              <a:t>Training Counts</a:t>
            </a:r>
          </a:p>
        </p:txBody>
      </p:sp>
      <p:pic>
        <p:nvPicPr>
          <p:cNvPr id="10" name="Picture 9" descr="TP_t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18600" y="5537200"/>
            <a:ext cx="965200" cy="17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Decoding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2"/>
            <a:ext cx="11404600" cy="4729164"/>
          </a:xfrm>
        </p:spPr>
        <p:txBody>
          <a:bodyPr/>
          <a:lstStyle/>
          <a:p>
            <a:r>
              <a:rPr lang="en-US" sz="2400" dirty="0" smtClean="0"/>
              <a:t>Finding the words given the acoustics is an HMM inference problem</a:t>
            </a:r>
          </a:p>
          <a:p>
            <a:r>
              <a:rPr lang="en-US" sz="2400" dirty="0" smtClean="0"/>
              <a:t>Which state sequence x</a:t>
            </a:r>
            <a:r>
              <a:rPr lang="en-US" sz="2400" baseline="-25000" dirty="0" smtClean="0"/>
              <a:t>1:T</a:t>
            </a:r>
            <a:r>
              <a:rPr lang="en-US" sz="2400" dirty="0" smtClean="0"/>
              <a:t> is most likely given the evidence e</a:t>
            </a:r>
            <a:r>
              <a:rPr lang="en-US" sz="2400" baseline="-25000" dirty="0" smtClean="0"/>
              <a:t>1:T</a:t>
            </a:r>
            <a:r>
              <a:rPr lang="en-US" sz="2400" dirty="0" smtClean="0"/>
              <a:t>?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From the sequence x, we can simply read off the words</a:t>
            </a:r>
          </a:p>
        </p:txBody>
      </p:sp>
      <p:pic>
        <p:nvPicPr>
          <p:cNvPr id="2458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2667000"/>
            <a:ext cx="4083051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2705100"/>
            <a:ext cx="3436939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84437" y="4191000"/>
            <a:ext cx="6107288" cy="23906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Time: Bayes’ Nets!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Video of Demo Ghostbusters Markov Model (Reminder)</a:t>
            </a:r>
            <a:endParaRPr lang="en-US" sz="4000" dirty="0"/>
          </a:p>
        </p:txBody>
      </p:sp>
      <p:pic>
        <p:nvPicPr>
          <p:cNvPr id="5" name="Ghostbusters -- Markov Mode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0" y="1143000"/>
            <a:ext cx="829056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524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cs typeface="Calibri"/>
              </a:rPr>
              <a:t>Recap: Filtering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76200" y="1219201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sz="800" dirty="0" smtClean="0">
                <a:latin typeface="Calibri"/>
                <a:cs typeface="Calibri"/>
              </a:rPr>
              <a:t/>
            </a:r>
            <a:br>
              <a:rPr lang="en-US" sz="800" dirty="0" smtClean="0">
                <a:latin typeface="Calibri"/>
                <a:cs typeface="Calibri"/>
              </a:rPr>
            </a:br>
            <a:r>
              <a:rPr lang="en-US" sz="2400" b="1" dirty="0" smtClean="0">
                <a:latin typeface="Calibri"/>
                <a:cs typeface="Calibri"/>
              </a:rPr>
              <a:t>Elapse time:</a:t>
            </a:r>
            <a:r>
              <a:rPr lang="en-US" sz="2400" dirty="0" smtClean="0">
                <a:latin typeface="Calibri"/>
                <a:cs typeface="Calibri"/>
              </a:rPr>
              <a:t> compute P( </a:t>
            </a:r>
            <a:r>
              <a:rPr lang="en-US" sz="2400" dirty="0" err="1" smtClean="0">
                <a:latin typeface="Calibri"/>
                <a:cs typeface="Calibri"/>
              </a:rPr>
              <a:t>X</a:t>
            </a:r>
            <a:r>
              <a:rPr lang="en-US" sz="2400" baseline="-25000" dirty="0" err="1" smtClean="0">
                <a:latin typeface="Calibri"/>
                <a:cs typeface="Calibri"/>
              </a:rPr>
              <a:t>t</a:t>
            </a:r>
            <a:r>
              <a:rPr lang="en-US" sz="2400" baseline="-25000" dirty="0" smtClean="0">
                <a:latin typeface="Calibri"/>
                <a:cs typeface="Calibri"/>
              </a:rPr>
              <a:t> </a:t>
            </a:r>
            <a:r>
              <a:rPr lang="en-US" sz="2400" dirty="0" smtClean="0">
                <a:latin typeface="Calibri"/>
                <a:cs typeface="Calibri"/>
              </a:rPr>
              <a:t>| e</a:t>
            </a:r>
            <a:r>
              <a:rPr lang="en-US" sz="2400" baseline="-25000" dirty="0" smtClean="0">
                <a:latin typeface="Calibri"/>
                <a:cs typeface="Calibri"/>
              </a:rPr>
              <a:t>1:t-1 </a:t>
            </a:r>
            <a:r>
              <a:rPr lang="en-US" sz="2400" dirty="0" smtClean="0">
                <a:latin typeface="Calibri"/>
                <a:cs typeface="Calibri"/>
              </a:rPr>
              <a:t>)</a:t>
            </a:r>
            <a:br>
              <a:rPr lang="en-US" sz="2400" dirty="0" smtClean="0">
                <a:latin typeface="Calibri"/>
                <a:cs typeface="Calibri"/>
              </a:rPr>
            </a:br>
            <a:r>
              <a:rPr lang="en-US" sz="2400" dirty="0" smtClean="0">
                <a:latin typeface="Calibri"/>
                <a:cs typeface="Calibri"/>
              </a:rPr>
              <a:t/>
            </a:r>
            <a:br>
              <a:rPr lang="en-US" sz="2400" dirty="0" smtClean="0">
                <a:latin typeface="Calibri"/>
                <a:cs typeface="Calibri"/>
              </a:rPr>
            </a:br>
            <a:r>
              <a:rPr lang="en-US" sz="2400" dirty="0" smtClean="0">
                <a:latin typeface="Calibri"/>
                <a:cs typeface="Calibri"/>
              </a:rPr>
              <a:t/>
            </a:r>
            <a:br>
              <a:rPr lang="en-US" sz="2400" dirty="0" smtClean="0">
                <a:latin typeface="Calibri"/>
                <a:cs typeface="Calibri"/>
              </a:rPr>
            </a:br>
            <a:r>
              <a:rPr lang="en-US" sz="2400" dirty="0" smtClean="0">
                <a:latin typeface="Calibri"/>
                <a:cs typeface="Calibri"/>
              </a:rPr>
              <a:t/>
            </a:r>
            <a:br>
              <a:rPr lang="en-US" sz="2400" dirty="0" smtClean="0">
                <a:latin typeface="Calibri"/>
                <a:cs typeface="Calibri"/>
              </a:rPr>
            </a:br>
            <a:r>
              <a:rPr lang="en-US" sz="2400" b="1" dirty="0" smtClean="0">
                <a:latin typeface="Calibri"/>
                <a:cs typeface="Calibri"/>
              </a:rPr>
              <a:t>Observe: </a:t>
            </a:r>
            <a:r>
              <a:rPr lang="en-US" sz="2400" dirty="0" smtClean="0">
                <a:latin typeface="Calibri"/>
                <a:cs typeface="Calibri"/>
              </a:rPr>
              <a:t>compute P( </a:t>
            </a:r>
            <a:r>
              <a:rPr lang="en-US" sz="2400" dirty="0" err="1" smtClean="0">
                <a:latin typeface="Calibri"/>
                <a:cs typeface="Calibri"/>
              </a:rPr>
              <a:t>X</a:t>
            </a:r>
            <a:r>
              <a:rPr lang="en-US" sz="2400" baseline="-25000" dirty="0" err="1" smtClean="0">
                <a:latin typeface="Calibri"/>
                <a:cs typeface="Calibri"/>
              </a:rPr>
              <a:t>t</a:t>
            </a:r>
            <a:r>
              <a:rPr lang="en-US" sz="2400" baseline="-25000" dirty="0" smtClean="0">
                <a:latin typeface="Calibri"/>
                <a:cs typeface="Calibri"/>
              </a:rPr>
              <a:t> </a:t>
            </a:r>
            <a:r>
              <a:rPr lang="en-US" sz="2400" dirty="0" smtClean="0">
                <a:latin typeface="Calibri"/>
                <a:cs typeface="Calibri"/>
              </a:rPr>
              <a:t>| e</a:t>
            </a:r>
            <a:r>
              <a:rPr lang="en-US" sz="2400" baseline="-25000" dirty="0" smtClean="0">
                <a:latin typeface="Calibri"/>
                <a:cs typeface="Calibri"/>
              </a:rPr>
              <a:t>1:t </a:t>
            </a:r>
            <a:r>
              <a:rPr lang="en-US" sz="2400" dirty="0" smtClean="0">
                <a:latin typeface="Calibri"/>
                <a:cs typeface="Calibri"/>
              </a:rPr>
              <a:t>)</a:t>
            </a:r>
          </a:p>
          <a:p>
            <a:pPr lvl="1"/>
            <a:endParaRPr lang="en-US" sz="2400" dirty="0" smtClean="0">
              <a:latin typeface="Calibri"/>
              <a:cs typeface="Calibri"/>
            </a:endParaRPr>
          </a:p>
        </p:txBody>
      </p:sp>
      <p:sp>
        <p:nvSpPr>
          <p:cNvPr id="8196" name="Oval 6"/>
          <p:cNvSpPr>
            <a:spLocks noChangeArrowheads="1"/>
          </p:cNvSpPr>
          <p:nvPr/>
        </p:nvSpPr>
        <p:spPr bwMode="auto">
          <a:xfrm>
            <a:off x="3009900" y="4572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2</a:t>
            </a:r>
          </a:p>
        </p:txBody>
      </p:sp>
      <p:cxnSp>
        <p:nvCxnSpPr>
          <p:cNvPr id="8197" name="AutoShape 7"/>
          <p:cNvCxnSpPr>
            <a:cxnSpLocks noChangeShapeType="1"/>
            <a:stCxn id="8196" idx="4"/>
            <a:endCxn id="8202" idx="0"/>
          </p:cNvCxnSpPr>
          <p:nvPr/>
        </p:nvCxnSpPr>
        <p:spPr bwMode="auto">
          <a:xfrm rot="5400000">
            <a:off x="3124201" y="5257802"/>
            <a:ext cx="304800" cy="3175"/>
          </a:xfrm>
          <a:prstGeom prst="straightConnector1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lg" len="lg"/>
          </a:ln>
        </p:spPr>
      </p:cxnSp>
      <p:sp>
        <p:nvSpPr>
          <p:cNvPr id="8198" name="Oval 8"/>
          <p:cNvSpPr>
            <a:spLocks noChangeArrowheads="1"/>
          </p:cNvSpPr>
          <p:nvPr/>
        </p:nvSpPr>
        <p:spPr bwMode="auto">
          <a:xfrm>
            <a:off x="1524000" y="5410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1</a:t>
            </a:r>
          </a:p>
        </p:txBody>
      </p:sp>
      <p:cxnSp>
        <p:nvCxnSpPr>
          <p:cNvPr id="8199" name="AutoShape 9"/>
          <p:cNvCxnSpPr>
            <a:cxnSpLocks noChangeShapeType="1"/>
            <a:stCxn id="8200" idx="6"/>
            <a:endCxn id="8196" idx="2"/>
          </p:cNvCxnSpPr>
          <p:nvPr/>
        </p:nvCxnSpPr>
        <p:spPr bwMode="auto">
          <a:xfrm>
            <a:off x="2057401" y="4838701"/>
            <a:ext cx="952500" cy="1588"/>
          </a:xfrm>
          <a:prstGeom prst="straightConnector1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lg" len="lg"/>
          </a:ln>
        </p:spPr>
      </p:cxnSp>
      <p:sp>
        <p:nvSpPr>
          <p:cNvPr id="8200" name="Oval 10"/>
          <p:cNvSpPr>
            <a:spLocks noChangeArrowheads="1"/>
          </p:cNvSpPr>
          <p:nvPr/>
        </p:nvSpPr>
        <p:spPr bwMode="auto">
          <a:xfrm>
            <a:off x="1524000" y="4572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1</a:t>
            </a:r>
          </a:p>
        </p:txBody>
      </p:sp>
      <p:cxnSp>
        <p:nvCxnSpPr>
          <p:cNvPr id="8201" name="AutoShape 11"/>
          <p:cNvCxnSpPr>
            <a:cxnSpLocks noChangeShapeType="1"/>
            <a:stCxn id="8200" idx="4"/>
            <a:endCxn id="8198" idx="0"/>
          </p:cNvCxnSpPr>
          <p:nvPr/>
        </p:nvCxnSpPr>
        <p:spPr bwMode="auto">
          <a:xfrm rot="5400000">
            <a:off x="1638301" y="5257802"/>
            <a:ext cx="304800" cy="31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8202" name="Oval 17"/>
          <p:cNvSpPr>
            <a:spLocks noChangeArrowheads="1"/>
          </p:cNvSpPr>
          <p:nvPr/>
        </p:nvSpPr>
        <p:spPr bwMode="auto">
          <a:xfrm>
            <a:off x="3009900" y="5410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2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0" y="4114800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252" name="TextBox 25"/>
          <p:cNvSpPr txBox="1">
            <a:spLocks noChangeArrowheads="1"/>
          </p:cNvSpPr>
          <p:nvPr/>
        </p:nvSpPr>
        <p:spPr bwMode="auto">
          <a:xfrm>
            <a:off x="7599127" y="4648201"/>
            <a:ext cx="1109595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>
                <a:latin typeface="Calibri"/>
                <a:cs typeface="Calibri"/>
              </a:rPr>
              <a:t>&lt;0.5, 0.5&gt;</a:t>
            </a:r>
          </a:p>
        </p:txBody>
      </p:sp>
      <p:sp>
        <p:nvSpPr>
          <p:cNvPr id="8205" name="TextBox 26"/>
          <p:cNvSpPr txBox="1">
            <a:spLocks noChangeArrowheads="1"/>
          </p:cNvSpPr>
          <p:nvPr/>
        </p:nvSpPr>
        <p:spPr bwMode="auto">
          <a:xfrm>
            <a:off x="6712616" y="4267201"/>
            <a:ext cx="2433354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 b="1">
                <a:latin typeface="Calibri"/>
                <a:cs typeface="Calibri"/>
              </a:rPr>
              <a:t>Belief: &lt;P(rain), P(sun)&gt;</a:t>
            </a:r>
          </a:p>
        </p:txBody>
      </p:sp>
      <p:pic>
        <p:nvPicPr>
          <p:cNvPr id="10254" name="Picture 28" descr="TP_tmp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03717" y="4724400"/>
            <a:ext cx="6858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5" name="Picture 51" descr="TP_tmp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74917" y="5207000"/>
            <a:ext cx="2514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6" name="Picture 53" descr="TP_tmp.b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74917" y="5715000"/>
            <a:ext cx="2514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7" name="TextBox 32"/>
          <p:cNvSpPr txBox="1">
            <a:spLocks noChangeArrowheads="1"/>
          </p:cNvSpPr>
          <p:nvPr/>
        </p:nvSpPr>
        <p:spPr bwMode="auto">
          <a:xfrm>
            <a:off x="7482901" y="5105401"/>
            <a:ext cx="1343633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>
                <a:latin typeface="Calibri"/>
                <a:cs typeface="Calibri"/>
              </a:rPr>
              <a:t>&lt;0.82, 0.18&gt;</a:t>
            </a:r>
          </a:p>
        </p:txBody>
      </p:sp>
      <p:sp>
        <p:nvSpPr>
          <p:cNvPr id="10258" name="TextBox 33"/>
          <p:cNvSpPr txBox="1">
            <a:spLocks noChangeArrowheads="1"/>
          </p:cNvSpPr>
          <p:nvPr/>
        </p:nvSpPr>
        <p:spPr bwMode="auto">
          <a:xfrm>
            <a:off x="7482901" y="5638801"/>
            <a:ext cx="1343633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>
                <a:latin typeface="Calibri"/>
                <a:cs typeface="Calibri"/>
              </a:rPr>
              <a:t>&lt;0.63, 0.37&gt;</a:t>
            </a:r>
          </a:p>
        </p:txBody>
      </p:sp>
      <p:sp>
        <p:nvSpPr>
          <p:cNvPr id="10259" name="TextBox 34"/>
          <p:cNvSpPr txBox="1">
            <a:spLocks noChangeArrowheads="1"/>
          </p:cNvSpPr>
          <p:nvPr/>
        </p:nvSpPr>
        <p:spPr bwMode="auto">
          <a:xfrm>
            <a:off x="7482901" y="6107114"/>
            <a:ext cx="1343633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>
                <a:latin typeface="Calibri"/>
                <a:cs typeface="Calibri"/>
              </a:rPr>
              <a:t>&lt;0.88, 0.12&gt;</a:t>
            </a:r>
          </a:p>
        </p:txBody>
      </p:sp>
      <p:sp>
        <p:nvSpPr>
          <p:cNvPr id="10260" name="TextBox 38"/>
          <p:cNvSpPr txBox="1">
            <a:spLocks noChangeArrowheads="1"/>
          </p:cNvSpPr>
          <p:nvPr/>
        </p:nvSpPr>
        <p:spPr bwMode="auto">
          <a:xfrm>
            <a:off x="9100869" y="4648201"/>
            <a:ext cx="121399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i="1">
                <a:latin typeface="Calibri"/>
                <a:cs typeface="Calibri"/>
              </a:rPr>
              <a:t>Prior on X</a:t>
            </a:r>
            <a:r>
              <a:rPr lang="en-US" i="1" baseline="-25000">
                <a:latin typeface="Calibri"/>
                <a:cs typeface="Calibri"/>
              </a:rPr>
              <a:t>1</a:t>
            </a:r>
          </a:p>
        </p:txBody>
      </p:sp>
      <p:sp>
        <p:nvSpPr>
          <p:cNvPr id="10261" name="TextBox 39"/>
          <p:cNvSpPr txBox="1">
            <a:spLocks noChangeArrowheads="1"/>
          </p:cNvSpPr>
          <p:nvPr/>
        </p:nvSpPr>
        <p:spPr bwMode="auto">
          <a:xfrm>
            <a:off x="9100867" y="5105401"/>
            <a:ext cx="1003183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i="1">
                <a:latin typeface="Calibri"/>
                <a:cs typeface="Calibri"/>
              </a:rPr>
              <a:t>Observe</a:t>
            </a:r>
          </a:p>
        </p:txBody>
      </p:sp>
      <p:sp>
        <p:nvSpPr>
          <p:cNvPr id="10262" name="TextBox 40"/>
          <p:cNvSpPr txBox="1">
            <a:spLocks noChangeArrowheads="1"/>
          </p:cNvSpPr>
          <p:nvPr/>
        </p:nvSpPr>
        <p:spPr bwMode="auto">
          <a:xfrm>
            <a:off x="9100867" y="5638801"/>
            <a:ext cx="1317872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i="1">
                <a:latin typeface="Calibri"/>
                <a:cs typeface="Calibri"/>
              </a:rPr>
              <a:t>Elapse time</a:t>
            </a:r>
          </a:p>
        </p:txBody>
      </p:sp>
      <p:sp>
        <p:nvSpPr>
          <p:cNvPr id="10263" name="TextBox 41"/>
          <p:cNvSpPr txBox="1">
            <a:spLocks noChangeArrowheads="1"/>
          </p:cNvSpPr>
          <p:nvPr/>
        </p:nvSpPr>
        <p:spPr bwMode="auto">
          <a:xfrm>
            <a:off x="9100867" y="6107114"/>
            <a:ext cx="1003183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i="1">
                <a:latin typeface="Calibri"/>
                <a:cs typeface="Calibri"/>
              </a:rPr>
              <a:t>Observe</a:t>
            </a:r>
          </a:p>
        </p:txBody>
      </p:sp>
      <p:pic>
        <p:nvPicPr>
          <p:cNvPr id="27" name="Picture 26" descr="TP_tmp.bmp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38317" y="6172200"/>
            <a:ext cx="32512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7" name="Picture 49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8977" y="1920876"/>
            <a:ext cx="71596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8" name="Picture 50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65214" y="3429002"/>
            <a:ext cx="5949951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19" name="TextBox 14"/>
          <p:cNvSpPr txBox="1">
            <a:spLocks noChangeArrowheads="1"/>
          </p:cNvSpPr>
          <p:nvPr/>
        </p:nvSpPr>
        <p:spPr bwMode="auto">
          <a:xfrm>
            <a:off x="7696200" y="6488113"/>
            <a:ext cx="4495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[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emo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: 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G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hostbusters Exact 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F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iltering (L15D2)]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14" cstate="print"/>
          <a:srcRect l="690" t="1317" r="1482" b="2063"/>
          <a:stretch>
            <a:fillRect/>
          </a:stretch>
        </p:blipFill>
        <p:spPr bwMode="auto">
          <a:xfrm>
            <a:off x="8480809" y="1477109"/>
            <a:ext cx="3205424" cy="2150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2" grpId="0"/>
      <p:bldP spid="10257" grpId="0"/>
      <p:bldP spid="10258" grpId="0"/>
      <p:bldP spid="10259" grpId="0"/>
      <p:bldP spid="10260" grpId="0"/>
      <p:bldP spid="10261" grpId="0"/>
      <p:bldP spid="10262" grpId="0"/>
      <p:bldP spid="1026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Ghostbusters Exact Filtering (Reminder)</a:t>
            </a:r>
            <a:endParaRPr lang="en-US" dirty="0"/>
          </a:p>
        </p:txBody>
      </p:sp>
      <p:pic>
        <p:nvPicPr>
          <p:cNvPr id="5" name="Ghostbusters -- Exact Filter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7544" y="1143000"/>
            <a:ext cx="8316913" cy="519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57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Filtering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219201"/>
            <a:ext cx="6666805" cy="53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76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begin{document}&#10;$$\textcolor{BrickRed}{P(x_t | e_{1:t} )} \propto \textcolor{OliveGreen}{P(x_t | e_{1:t-1})} \cdot \textcolor{black}{P(e_t | x_t )} $$&#10;\end{document}&#10;"/>
  <p:tag name="FILENAME" val="TP_tmp"/>
  <p:tag name="FORMAT" val="bmp256"/>
  <p:tag name="RES" val="1200"/>
  <p:tag name="BLEND" val="0"/>
  <p:tag name="TRANSPARENT" val="0"/>
  <p:tag name="TBUG" val="0"/>
  <p:tag name="ALLOWFS" val="0"/>
  <p:tag name="ORIGWIDTH" val="150"/>
  <p:tag name="PICTUREFILESIZE" val="45857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rickRed}{x'} = \mbox{sample}(\textcolor{BrickRed}{P(X'|x)})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212"/>
  <p:tag name="PICTUREFILESIZE" val="1829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rickRed}{w(x)} = \textcolor{BrickRed}{P(e| x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139"/>
  <p:tag name="PICTUREFILESIZE" val="1103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rickRed}{B(X)} \propto \textcolor{BrickRed}{P(e| X) B'(X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211"/>
  <p:tag name="PICTUREFILESIZE" val="1851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|X_{-1}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00"/>
  <p:tag name="PICTUREFILESIZE" val="543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61"/>
  <p:tag name="PICTUREFILESIZE" val="360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E|X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75"/>
  <p:tag name="PICTUREFILESIZE" val="449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\argmax_{x_{1:t}} P(x_{1:t} | e_{1:t}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1182"/>
  <p:tag name="ORIGWIDTH" val="187"/>
  <p:tag name="PICTUREFILESIZE" val="1203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{t-1} \rightarrow x_{t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4"/>
  <p:tag name="PICTUREFILESIZE" val="352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14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|X_{-1}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00"/>
  <p:tag name="PICTUREFILESIZE" val="543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2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7"/>
  <p:tag name="PICTUREFILESIZE" val="197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N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3"/>
  <p:tag name="PICTUREFILESIZE" val="226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\cdots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"/>
  <p:tag name="PICTUREFILESIZE" val="30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P(x_{t} | x_{t-1}) P(e_t | x_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7"/>
  <p:tag name="PICTUREFILESIZE" val="1025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= P(e_t | x_t) \max_{x_{t-1}} P(x_t | x_{t-1}) \textcolor{BrickRed}{m_{t-1}[x_{t-1}]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357"/>
  <p:tag name="PICTUREFILESIZE" val="2965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f_t[x_t]} = P(x_{t}, e_{1:t}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75"/>
  <p:tag name="PICTUREFILESIZE" val="1359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rickRed}{m_t[x_t]} = \max_{x_{1:t-1}} P(x_{1:t-1}, x_t, e_{1:t}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304"/>
  <p:tag name="PICTUREFILESIZE" val="2553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= P(e_t | x_t) \sum_{x_{t-1}} P(x_t | x_{t-1}) \textcolor{BrickRed}{f_{t-1}[x_{t-1}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2"/>
  <p:tag name="PICTUREFILESIZE" val="3211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147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2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7"/>
  <p:tag name="PICTUREFILESIZE" val="19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1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1"/>
  <p:tag name="PICTUREFILESIZE" val="368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N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3"/>
  <p:tag name="PICTUREFILESIZE" val="226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\cdots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"/>
  <p:tag name="PICTUREFILESIZE" val="30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hat{P}(\mbox{door} | \mbox{the}) = \frac{14112454}{23135851162}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2"/>
  <p:tag name="PICTUREFILESIZE" val="769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= 0.0006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38"/>
  <p:tag name="PICTUREFILESIZE" val="130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argmax{\mathop{\rm arg\,max}}&#10;\begin{document}&#10;\[&#10;x^*_{1:T} = \argmax_{x_{1:T}} P(x_{1:T} | e_{1:T}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72"/>
  <p:tag name="PICTUREFILESIZE" val="1530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argmax{\mathop{\rm arg\,max}}&#10;\begin{document}&#10;\[&#10;= \argmax_{x_{1:T}} P(x_{1:T} , e_{1:T}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29"/>
  <p:tag name="PICTUREFILESIZE" val="1278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E|X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75"/>
  <p:tag name="PICTUREFILESIZE" val="449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P(X_1)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27"/>
  <p:tag name="PICTUREFILESIZE" val="1104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begin{document}&#10;$\textcolor{BrickRed}{P(X_1\ | \ E_1 = \textit{umbrella})}$&#10;\end{document}&#10;"/>
  <p:tag name="FILENAME" val="TP_tmp"/>
  <p:tag name="FORMAT" val="bmp256"/>
  <p:tag name="RES" val="1200"/>
  <p:tag name="BLEND" val="0"/>
  <p:tag name="TRANSPARENT" val="0"/>
  <p:tag name="TBUG" val="0"/>
  <p:tag name="ALLOWFS" val="0"/>
  <p:tag name="ORIGWIDTH" val="99"/>
  <p:tag name="PICTUREFILESIZE" val="30339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begin{document}&#10;$\textcolor{OliveGreen}{P(X_2 \ | \ E_1 = \textit{umbrella})}$&#10;\end{document}&#10;"/>
  <p:tag name="FILENAME" val="TP_tmp"/>
  <p:tag name="FORMAT" val="bmp256"/>
  <p:tag name="RES" val="1200"/>
  <p:tag name="BLEND" val="0"/>
  <p:tag name="TRANSPARENT" val="0"/>
  <p:tag name="TBUG" val="0"/>
  <p:tag name="ALLOWFS" val="0"/>
  <p:tag name="ORIGWIDTH" val="99"/>
  <p:tag name="PICTUREFILESIZE" val="30339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begin{document}&#10;$\textcolor{BrickRed}{P(X_2\ | \ E_1 = \textit{umb}, E_2 = \textit{umb})}$&#10;\end{document}&#10;"/>
  <p:tag name="FILENAME" val="TP_tmp"/>
  <p:tag name="FORMAT" val="bmp256"/>
  <p:tag name="RES" val="1200"/>
  <p:tag name="BLEND" val="0"/>
  <p:tag name="TRANSPARENT" val="0"/>
  <p:tag name="TBUG" val="0"/>
  <p:tag name="ALLOWFS" val="0"/>
  <p:tag name="ORIGWIDTH" val="128"/>
  <p:tag name="PICTUREFILESIZE" val="39196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begin{document}&#10;$$ \textcolor{OliveGreen}{P(x_t | e_{1:t-1} )} = \sum_{x_{t-1}} \textcolor{BrickRed}{P( x_{t-1} | e_{1:t-1} )} \cdot \textcolor{black}{P( x_t | x_{t-1} )}$$&#10;\end{document}&#10;"/>
  <p:tag name="FILENAME" val="TP_tmp"/>
  <p:tag name="FORMAT" val="bmp256"/>
  <p:tag name="RES" val="1200"/>
  <p:tag name="BLEND" val="0"/>
  <p:tag name="TRANSPARENT" val="0"/>
  <p:tag name="TBUG" val="0"/>
  <p:tag name="ALLOWFS" val="0"/>
  <p:tag name="ORIGWIDTH" val="200"/>
  <p:tag name="PICTUREFILESIZE" val="1278766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65335</TotalTime>
  <Words>2590</Words>
  <Application>Microsoft Macintosh PowerPoint</Application>
  <PresentationFormat>Custom</PresentationFormat>
  <Paragraphs>586</Paragraphs>
  <Slides>57</Slides>
  <Notes>11</Notes>
  <HiddenSlides>5</HiddenSlides>
  <MMClips>11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60" baseType="lpstr">
      <vt:lpstr>dan-berkeley-nlp-v1</vt:lpstr>
      <vt:lpstr>Videoclip</vt:lpstr>
      <vt:lpstr>Photo Editor Photo</vt:lpstr>
      <vt:lpstr>Announcements</vt:lpstr>
      <vt:lpstr>AI in the News</vt:lpstr>
      <vt:lpstr>CS 188: Artificial Intelligence </vt:lpstr>
      <vt:lpstr>Today</vt:lpstr>
      <vt:lpstr>Recap: Reasoning Over Time</vt:lpstr>
      <vt:lpstr>Video of Demo Ghostbusters Markov Model (Reminder)</vt:lpstr>
      <vt:lpstr>Recap: Filtering</vt:lpstr>
      <vt:lpstr>Video of Ghostbusters Exact Filtering (Reminder)</vt:lpstr>
      <vt:lpstr>Particle Filtering</vt:lpstr>
      <vt:lpstr>Particle Filtering</vt:lpstr>
      <vt:lpstr>Representation: Particles</vt:lpstr>
      <vt:lpstr>Particle Filtering: Elapse Time</vt:lpstr>
      <vt:lpstr>Particle Filtering: Observe</vt:lpstr>
      <vt:lpstr>Particle Filtering: Resample</vt:lpstr>
      <vt:lpstr>Recap: Particle Filtering</vt:lpstr>
      <vt:lpstr>Video of Demo – Moderate Number of Particles</vt:lpstr>
      <vt:lpstr>Video of Demo – One Particle</vt:lpstr>
      <vt:lpstr>Video of Demo – Huge Number of Particles</vt:lpstr>
      <vt:lpstr>Demo Bonanza!</vt:lpstr>
      <vt:lpstr>Robot Localization</vt:lpstr>
      <vt:lpstr>Particle Filter Localization (Sonar)</vt:lpstr>
      <vt:lpstr>Particle Filter Localization (Laser)</vt:lpstr>
      <vt:lpstr>Robot Mapping</vt:lpstr>
      <vt:lpstr>Particle Filter SLAM – Video 1</vt:lpstr>
      <vt:lpstr>Particle Filter SLAM – Video 2</vt:lpstr>
      <vt:lpstr>Dynamic Bayes Nets</vt:lpstr>
      <vt:lpstr>Dynamic Bayes Nets (DBNs)</vt:lpstr>
      <vt:lpstr>Video of Demo Pacman Sonar Ghost DBN Model</vt:lpstr>
      <vt:lpstr>Exact Inference in DBNs</vt:lpstr>
      <vt:lpstr>DBN Particle Filters</vt:lpstr>
      <vt:lpstr>Most Likely Explanation</vt:lpstr>
      <vt:lpstr>HMMs: MLE Queries</vt:lpstr>
      <vt:lpstr>State Trellis</vt:lpstr>
      <vt:lpstr>Forward / Viterbi Algorithms</vt:lpstr>
      <vt:lpstr>AI in the News</vt:lpstr>
      <vt:lpstr>Challenge</vt:lpstr>
      <vt:lpstr>HMM</vt:lpstr>
      <vt:lpstr>Results</vt:lpstr>
      <vt:lpstr>Results</vt:lpstr>
      <vt:lpstr>Speech Recognition</vt:lpstr>
      <vt:lpstr>Digitizing Speech</vt:lpstr>
      <vt:lpstr>Speech Recognition in Action</vt:lpstr>
      <vt:lpstr>Digitizing Speech</vt:lpstr>
      <vt:lpstr>Speech in an Hour</vt:lpstr>
      <vt:lpstr>Spectral Analysis</vt:lpstr>
      <vt:lpstr>Part of [ae] from “lab”</vt:lpstr>
      <vt:lpstr>Why These Peaks? </vt:lpstr>
      <vt:lpstr>Resonances of the Vocal Tract</vt:lpstr>
      <vt:lpstr>Spectrum Shapes</vt:lpstr>
      <vt:lpstr>Video of Demo Speech Synthesis</vt:lpstr>
      <vt:lpstr>PowerPoint Presentation</vt:lpstr>
      <vt:lpstr>Acoustic Feature Sequence</vt:lpstr>
      <vt:lpstr>Speech State Space</vt:lpstr>
      <vt:lpstr>States in a Word</vt:lpstr>
      <vt:lpstr>Transitions with a Bigram Model</vt:lpstr>
      <vt:lpstr>Decoding</vt:lpstr>
      <vt:lpstr>Next Time: Bayes’ Nets!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Pieter Abbeel</cp:lastModifiedBy>
  <cp:revision>4065</cp:revision>
  <cp:lastPrinted>2014-03-13T16:53:01Z</cp:lastPrinted>
  <dcterms:created xsi:type="dcterms:W3CDTF">2004-08-27T04:16:05Z</dcterms:created>
  <dcterms:modified xsi:type="dcterms:W3CDTF">2014-08-22T06:39:40Z</dcterms:modified>
</cp:coreProperties>
</file>